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46"/>
  </p:notesMasterIdLst>
  <p:handoutMasterIdLst>
    <p:handoutMasterId r:id="rId47"/>
  </p:handoutMasterIdLst>
  <p:sldIdLst>
    <p:sldId id="258" r:id="rId2"/>
    <p:sldId id="333" r:id="rId3"/>
    <p:sldId id="323" r:id="rId4"/>
    <p:sldId id="324" r:id="rId5"/>
    <p:sldId id="325" r:id="rId6"/>
    <p:sldId id="269" r:id="rId7"/>
    <p:sldId id="264" r:id="rId8"/>
    <p:sldId id="326" r:id="rId9"/>
    <p:sldId id="327" r:id="rId10"/>
    <p:sldId id="328" r:id="rId11"/>
    <p:sldId id="273" r:id="rId12"/>
    <p:sldId id="274" r:id="rId13"/>
    <p:sldId id="275" r:id="rId14"/>
    <p:sldId id="329" r:id="rId15"/>
    <p:sldId id="330" r:id="rId16"/>
    <p:sldId id="279" r:id="rId17"/>
    <p:sldId id="305" r:id="rId18"/>
    <p:sldId id="280" r:id="rId19"/>
    <p:sldId id="282" r:id="rId20"/>
    <p:sldId id="283" r:id="rId21"/>
    <p:sldId id="300" r:id="rId22"/>
    <p:sldId id="302" r:id="rId23"/>
    <p:sldId id="334" r:id="rId24"/>
    <p:sldId id="310" r:id="rId25"/>
    <p:sldId id="284" r:id="rId26"/>
    <p:sldId id="285" r:id="rId27"/>
    <p:sldId id="331" r:id="rId28"/>
    <p:sldId id="289" r:id="rId29"/>
    <p:sldId id="312" r:id="rId30"/>
    <p:sldId id="313" r:id="rId31"/>
    <p:sldId id="314" r:id="rId32"/>
    <p:sldId id="315" r:id="rId33"/>
    <p:sldId id="301" r:id="rId34"/>
    <p:sldId id="316" r:id="rId35"/>
    <p:sldId id="290" r:id="rId36"/>
    <p:sldId id="291" r:id="rId37"/>
    <p:sldId id="332" r:id="rId38"/>
    <p:sldId id="292" r:id="rId39"/>
    <p:sldId id="294" r:id="rId40"/>
    <p:sldId id="295" r:id="rId41"/>
    <p:sldId id="318" r:id="rId42"/>
    <p:sldId id="319" r:id="rId43"/>
    <p:sldId id="321" r:id="rId44"/>
    <p:sldId id="322" r:id="rId45"/>
  </p:sldIdLst>
  <p:sldSz cx="9144000" cy="6858000" type="screen4x3"/>
  <p:notesSz cx="6797675" cy="9928225"/>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varScale="1">
        <p:scale>
          <a:sx n="133" d="100"/>
          <a:sy n="133" d="100"/>
        </p:scale>
        <p:origin x="2441" y="79"/>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CE192C-5B38-438D-8327-59CFC58E08E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505D256-632D-41AB-8143-2368D8D0DCE3}">
      <dgm:prSet phldrT="[Text]">
        <dgm:style>
          <a:lnRef idx="3">
            <a:schemeClr val="lt1"/>
          </a:lnRef>
          <a:fillRef idx="1">
            <a:schemeClr val="accent1"/>
          </a:fillRef>
          <a:effectRef idx="1">
            <a:schemeClr val="accent1"/>
          </a:effectRef>
          <a:fontRef idx="minor">
            <a:schemeClr val="lt1"/>
          </a:fontRef>
        </dgm:style>
      </dgm:prSet>
      <dgm:spPr/>
      <dgm:t>
        <a:bodyPr/>
        <a:lstStyle/>
        <a:p>
          <a:r>
            <a:rPr lang="en-US" dirty="0"/>
            <a:t>Financial System Overview (2)</a:t>
          </a:r>
        </a:p>
      </dgm:t>
    </dgm:pt>
    <dgm:pt modelId="{7895EF1B-A461-4805-9508-024A913E97CE}" type="parTrans" cxnId="{681CD69E-5AA4-41DE-8165-C4E4B3EE2464}">
      <dgm:prSet/>
      <dgm:spPr/>
      <dgm:t>
        <a:bodyPr/>
        <a:lstStyle/>
        <a:p>
          <a:endParaRPr lang="en-US">
            <a:solidFill>
              <a:schemeClr val="tx1"/>
            </a:solidFill>
          </a:endParaRPr>
        </a:p>
      </dgm:t>
    </dgm:pt>
    <dgm:pt modelId="{EA44D30A-2DE7-47C4-BE7B-87A0EC6D0D9B}" type="sibTrans" cxnId="{681CD69E-5AA4-41DE-8165-C4E4B3EE2464}">
      <dgm:prSet/>
      <dgm:spPr/>
      <dgm:t>
        <a:bodyPr/>
        <a:lstStyle/>
        <a:p>
          <a:endParaRPr lang="en-US">
            <a:solidFill>
              <a:schemeClr val="tx1"/>
            </a:solidFill>
          </a:endParaRPr>
        </a:p>
      </dgm:t>
    </dgm:pt>
    <dgm:pt modelId="{DB8C2AE1-C607-46D9-B7BC-9C079F154EDB}">
      <dgm:prSet phldrT="[Text]">
        <dgm:style>
          <a:lnRef idx="3">
            <a:schemeClr val="lt1"/>
          </a:lnRef>
          <a:fillRef idx="1">
            <a:schemeClr val="accent1"/>
          </a:fillRef>
          <a:effectRef idx="1">
            <a:schemeClr val="accent1"/>
          </a:effectRef>
          <a:fontRef idx="minor">
            <a:schemeClr val="lt1"/>
          </a:fontRef>
        </dgm:style>
      </dgm:prSet>
      <dgm:spPr/>
      <dgm:t>
        <a:bodyPr/>
        <a:lstStyle/>
        <a:p>
          <a:r>
            <a:rPr lang="en-US"/>
            <a:t>Financial Markets </a:t>
          </a:r>
          <a:endParaRPr lang="en-US" dirty="0"/>
        </a:p>
      </dgm:t>
    </dgm:pt>
    <dgm:pt modelId="{5133BE77-4562-47A2-9241-7C7268CD54BA}" type="parTrans" cxnId="{6C7554A5-0C0E-40A5-918B-23325D808E56}">
      <dgm:prSet/>
      <dgm:spPr/>
      <dgm:t>
        <a:bodyPr/>
        <a:lstStyle/>
        <a:p>
          <a:endParaRPr lang="en-US">
            <a:solidFill>
              <a:schemeClr val="tx1"/>
            </a:solidFill>
          </a:endParaRPr>
        </a:p>
      </dgm:t>
    </dgm:pt>
    <dgm:pt modelId="{861C31A7-F4ED-49AD-A6B3-6AB12CE8101A}" type="sibTrans" cxnId="{6C7554A5-0C0E-40A5-918B-23325D808E56}">
      <dgm:prSet/>
      <dgm:spPr/>
      <dgm:t>
        <a:bodyPr/>
        <a:lstStyle/>
        <a:p>
          <a:endParaRPr lang="en-US">
            <a:solidFill>
              <a:schemeClr val="tx1"/>
            </a:solidFill>
          </a:endParaRPr>
        </a:p>
      </dgm:t>
    </dgm:pt>
    <dgm:pt modelId="{5468CCFA-C375-4F43-B8EF-EB8E04F05ECA}">
      <dgm:prSet phldrT="[Text]">
        <dgm:style>
          <a:lnRef idx="3">
            <a:schemeClr val="lt1"/>
          </a:lnRef>
          <a:fillRef idx="1">
            <a:schemeClr val="accent1"/>
          </a:fillRef>
          <a:effectRef idx="1">
            <a:schemeClr val="accent1"/>
          </a:effectRef>
          <a:fontRef idx="minor">
            <a:schemeClr val="lt1"/>
          </a:fontRef>
        </dgm:style>
      </dgm:prSet>
      <dgm:spPr/>
      <dgm:t>
        <a:bodyPr/>
        <a:lstStyle/>
        <a:p>
          <a:r>
            <a:rPr lang="en-US" dirty="0"/>
            <a:t>Financial Institutions</a:t>
          </a:r>
        </a:p>
      </dgm:t>
    </dgm:pt>
    <dgm:pt modelId="{2753CF90-C8DC-4E71-8F9F-9E59A3F3F343}" type="parTrans" cxnId="{E8FA2FE7-8C40-4F8E-97A4-1799480FCA64}">
      <dgm:prSet/>
      <dgm:spPr/>
      <dgm:t>
        <a:bodyPr/>
        <a:lstStyle/>
        <a:p>
          <a:endParaRPr lang="en-US">
            <a:solidFill>
              <a:schemeClr val="tx1"/>
            </a:solidFill>
          </a:endParaRPr>
        </a:p>
      </dgm:t>
    </dgm:pt>
    <dgm:pt modelId="{199E86E7-D47E-424E-89B7-6A599EE25664}" type="sibTrans" cxnId="{E8FA2FE7-8C40-4F8E-97A4-1799480FCA64}">
      <dgm:prSet/>
      <dgm:spPr/>
      <dgm:t>
        <a:bodyPr/>
        <a:lstStyle/>
        <a:p>
          <a:endParaRPr lang="en-US">
            <a:solidFill>
              <a:schemeClr val="tx1"/>
            </a:solidFill>
          </a:endParaRPr>
        </a:p>
      </dgm:t>
    </dgm:pt>
    <dgm:pt modelId="{AD11CE10-E146-46B7-8766-0214B70AFB41}">
      <dgm:prSet>
        <dgm:style>
          <a:lnRef idx="3">
            <a:schemeClr val="lt1"/>
          </a:lnRef>
          <a:fillRef idx="1">
            <a:schemeClr val="accent1"/>
          </a:fillRef>
          <a:effectRef idx="1">
            <a:schemeClr val="accent1"/>
          </a:effectRef>
          <a:fontRef idx="minor">
            <a:schemeClr val="lt1"/>
          </a:fontRef>
        </dgm:style>
      </dgm:prSet>
      <dgm:spPr>
        <a:solidFill>
          <a:srgbClr val="00CC00"/>
        </a:solidFill>
      </dgm:spPr>
      <dgm:t>
        <a:bodyPr/>
        <a:lstStyle/>
        <a:p>
          <a:r>
            <a:rPr lang="en-US" dirty="0"/>
            <a:t>Bond Market (3,5,12)</a:t>
          </a:r>
        </a:p>
      </dgm:t>
    </dgm:pt>
    <dgm:pt modelId="{B038C4E9-B403-47F3-ACAB-9BD2C9E13838}" type="parTrans" cxnId="{FAEC3A2A-1179-4E98-9BDE-3035732C1E92}">
      <dgm:prSet/>
      <dgm:spPr/>
      <dgm:t>
        <a:bodyPr/>
        <a:lstStyle/>
        <a:p>
          <a:endParaRPr lang="en-US">
            <a:solidFill>
              <a:schemeClr val="tx1"/>
            </a:solidFill>
          </a:endParaRPr>
        </a:p>
      </dgm:t>
    </dgm:pt>
    <dgm:pt modelId="{7F059A29-8F30-48C0-8123-33AAE9DCA1EE}" type="sibTrans" cxnId="{FAEC3A2A-1179-4E98-9BDE-3035732C1E92}">
      <dgm:prSet/>
      <dgm:spPr/>
      <dgm:t>
        <a:bodyPr/>
        <a:lstStyle/>
        <a:p>
          <a:endParaRPr lang="en-US">
            <a:solidFill>
              <a:schemeClr val="tx1"/>
            </a:solidFill>
          </a:endParaRPr>
        </a:p>
      </dgm:t>
    </dgm:pt>
    <dgm:pt modelId="{4F020579-8143-4DA4-9C45-EF76927620B0}">
      <dgm:prSet>
        <dgm:style>
          <a:lnRef idx="3">
            <a:schemeClr val="lt1"/>
          </a:lnRef>
          <a:fillRef idx="1">
            <a:schemeClr val="accent1"/>
          </a:fillRef>
          <a:effectRef idx="1">
            <a:schemeClr val="accent1"/>
          </a:effectRef>
          <a:fontRef idx="minor">
            <a:schemeClr val="lt1"/>
          </a:fontRef>
        </dgm:style>
      </dgm:prSet>
      <dgm:spPr/>
      <dgm:t>
        <a:bodyPr/>
        <a:lstStyle/>
        <a:p>
          <a:r>
            <a:rPr lang="en-US" dirty="0"/>
            <a:t>Stock Market (13,6)</a:t>
          </a:r>
        </a:p>
      </dgm:t>
    </dgm:pt>
    <dgm:pt modelId="{D67FEEA1-B2E3-4110-AA03-2A30A235F720}" type="parTrans" cxnId="{7CA92EE9-EA1C-4A8C-B30B-BD36F9CC4751}">
      <dgm:prSet/>
      <dgm:spPr/>
      <dgm:t>
        <a:bodyPr/>
        <a:lstStyle/>
        <a:p>
          <a:endParaRPr lang="en-US">
            <a:solidFill>
              <a:schemeClr val="tx1"/>
            </a:solidFill>
          </a:endParaRPr>
        </a:p>
      </dgm:t>
    </dgm:pt>
    <dgm:pt modelId="{6BD375EA-8D17-4A3E-BBDD-E8C65F2BE2E9}" type="sibTrans" cxnId="{7CA92EE9-EA1C-4A8C-B30B-BD36F9CC4751}">
      <dgm:prSet/>
      <dgm:spPr/>
      <dgm:t>
        <a:bodyPr/>
        <a:lstStyle/>
        <a:p>
          <a:endParaRPr lang="en-US">
            <a:solidFill>
              <a:schemeClr val="tx1"/>
            </a:solidFill>
          </a:endParaRPr>
        </a:p>
      </dgm:t>
    </dgm:pt>
    <dgm:pt modelId="{9977BC23-DC69-4E9B-BCD8-C013A39082B4}">
      <dgm:prSet>
        <dgm:style>
          <a:lnRef idx="3">
            <a:schemeClr val="lt1"/>
          </a:lnRef>
          <a:fillRef idx="1">
            <a:schemeClr val="accent1"/>
          </a:fillRef>
          <a:effectRef idx="1">
            <a:schemeClr val="accent1"/>
          </a:effectRef>
          <a:fontRef idx="minor">
            <a:schemeClr val="lt1"/>
          </a:fontRef>
        </dgm:style>
      </dgm:prSet>
      <dgm:spPr/>
      <dgm:t>
        <a:bodyPr/>
        <a:lstStyle/>
        <a:p>
          <a:r>
            <a:rPr lang="en-US" dirty="0"/>
            <a:t>Money Market (11)</a:t>
          </a:r>
        </a:p>
      </dgm:t>
    </dgm:pt>
    <dgm:pt modelId="{9EA48992-1B93-407C-BCFF-B26184B98EBF}" type="parTrans" cxnId="{AF5BFFDB-BAE0-4E8E-A085-38891F377CFD}">
      <dgm:prSet/>
      <dgm:spPr/>
      <dgm:t>
        <a:bodyPr/>
        <a:lstStyle/>
        <a:p>
          <a:endParaRPr lang="en-US">
            <a:solidFill>
              <a:schemeClr val="tx1"/>
            </a:solidFill>
          </a:endParaRPr>
        </a:p>
      </dgm:t>
    </dgm:pt>
    <dgm:pt modelId="{DE0FCEBA-14E8-4A47-9D4B-E343B33D840D}" type="sibTrans" cxnId="{AF5BFFDB-BAE0-4E8E-A085-38891F377CFD}">
      <dgm:prSet/>
      <dgm:spPr/>
      <dgm:t>
        <a:bodyPr/>
        <a:lstStyle/>
        <a:p>
          <a:endParaRPr lang="en-US">
            <a:solidFill>
              <a:schemeClr val="tx1"/>
            </a:solidFill>
          </a:endParaRPr>
        </a:p>
      </dgm:t>
    </dgm:pt>
    <dgm:pt modelId="{4A84F4E2-901D-46CB-9BD2-D4857AC558EB}">
      <dgm:prSet>
        <dgm:style>
          <a:lnRef idx="3">
            <a:schemeClr val="lt1"/>
          </a:lnRef>
          <a:fillRef idx="1">
            <a:schemeClr val="accent1"/>
          </a:fillRef>
          <a:effectRef idx="1">
            <a:schemeClr val="accent1"/>
          </a:effectRef>
          <a:fontRef idx="minor">
            <a:schemeClr val="lt1"/>
          </a:fontRef>
        </dgm:style>
      </dgm:prSet>
      <dgm:spPr/>
      <dgm:t>
        <a:bodyPr/>
        <a:lstStyle/>
        <a:p>
          <a:r>
            <a:rPr lang="en-US" dirty="0"/>
            <a:t>Mortgage Market (14)</a:t>
          </a:r>
        </a:p>
      </dgm:t>
    </dgm:pt>
    <dgm:pt modelId="{64D4AF11-05F3-483B-9A74-E780FBCD1DA1}" type="parTrans" cxnId="{F4F3E8A0-27B6-4592-B31D-81E5FB776FD5}">
      <dgm:prSet/>
      <dgm:spPr/>
      <dgm:t>
        <a:bodyPr/>
        <a:lstStyle/>
        <a:p>
          <a:endParaRPr lang="en-US">
            <a:solidFill>
              <a:schemeClr val="tx1"/>
            </a:solidFill>
          </a:endParaRPr>
        </a:p>
      </dgm:t>
    </dgm:pt>
    <dgm:pt modelId="{9F03C556-D999-4D1A-A297-53D835A36266}" type="sibTrans" cxnId="{F4F3E8A0-27B6-4592-B31D-81E5FB776FD5}">
      <dgm:prSet/>
      <dgm:spPr/>
      <dgm:t>
        <a:bodyPr/>
        <a:lstStyle/>
        <a:p>
          <a:endParaRPr lang="en-US">
            <a:solidFill>
              <a:schemeClr val="tx1"/>
            </a:solidFill>
          </a:endParaRPr>
        </a:p>
      </dgm:t>
    </dgm:pt>
    <dgm:pt modelId="{9BD4052D-381B-4199-9CDD-79A2696BFCE0}">
      <dgm:prSet>
        <dgm:style>
          <a:lnRef idx="3">
            <a:schemeClr val="lt1"/>
          </a:lnRef>
          <a:fillRef idx="1">
            <a:schemeClr val="accent1"/>
          </a:fillRef>
          <a:effectRef idx="1">
            <a:schemeClr val="accent1"/>
          </a:effectRef>
          <a:fontRef idx="minor">
            <a:schemeClr val="lt1"/>
          </a:fontRef>
        </dgm:style>
      </dgm:prSet>
      <dgm:spPr/>
      <dgm:t>
        <a:bodyPr/>
        <a:lstStyle/>
        <a:p>
          <a:r>
            <a:rPr lang="en-US" dirty="0"/>
            <a:t>Why Exists (7)</a:t>
          </a:r>
        </a:p>
      </dgm:t>
    </dgm:pt>
    <dgm:pt modelId="{F8823F64-0AB5-4A7A-A3B2-00F5C3298998}" type="parTrans" cxnId="{1F215E9B-AF70-4DE0-8B01-4C397B7D97A5}">
      <dgm:prSet/>
      <dgm:spPr/>
      <dgm:t>
        <a:bodyPr/>
        <a:lstStyle/>
        <a:p>
          <a:endParaRPr lang="en-US">
            <a:solidFill>
              <a:schemeClr val="tx1"/>
            </a:solidFill>
          </a:endParaRPr>
        </a:p>
      </dgm:t>
    </dgm:pt>
    <dgm:pt modelId="{D4FCF99D-CFDB-4FDA-A22C-368A4E75CE02}" type="sibTrans" cxnId="{1F215E9B-AF70-4DE0-8B01-4C397B7D97A5}">
      <dgm:prSet/>
      <dgm:spPr/>
      <dgm:t>
        <a:bodyPr/>
        <a:lstStyle/>
        <a:p>
          <a:endParaRPr lang="en-US">
            <a:solidFill>
              <a:schemeClr val="tx1"/>
            </a:solidFill>
          </a:endParaRPr>
        </a:p>
      </dgm:t>
    </dgm:pt>
    <dgm:pt modelId="{5E319B0B-5AA0-4FBC-91DE-946BEADDB831}">
      <dgm:prSet>
        <dgm:style>
          <a:lnRef idx="3">
            <a:schemeClr val="lt1"/>
          </a:lnRef>
          <a:fillRef idx="1">
            <a:schemeClr val="accent1"/>
          </a:fillRef>
          <a:effectRef idx="1">
            <a:schemeClr val="accent1"/>
          </a:effectRef>
          <a:fontRef idx="minor">
            <a:schemeClr val="lt1"/>
          </a:fontRef>
        </dgm:style>
      </dgm:prSet>
      <dgm:spPr/>
      <dgm:t>
        <a:bodyPr/>
        <a:lstStyle/>
        <a:p>
          <a:r>
            <a:rPr lang="en-US" dirty="0"/>
            <a:t>Banking Industry (19)</a:t>
          </a:r>
        </a:p>
      </dgm:t>
    </dgm:pt>
    <dgm:pt modelId="{1D53FBAD-6015-4443-8C85-D79EBBE8A557}" type="parTrans" cxnId="{294C332F-7E97-46FF-854F-8D5B86E4CE9A}">
      <dgm:prSet/>
      <dgm:spPr/>
      <dgm:t>
        <a:bodyPr/>
        <a:lstStyle/>
        <a:p>
          <a:endParaRPr lang="en-US">
            <a:solidFill>
              <a:schemeClr val="tx1"/>
            </a:solidFill>
          </a:endParaRPr>
        </a:p>
      </dgm:t>
    </dgm:pt>
    <dgm:pt modelId="{3DE125DE-4FA0-4C38-85FF-DEFD1A3D3572}" type="sibTrans" cxnId="{294C332F-7E97-46FF-854F-8D5B86E4CE9A}">
      <dgm:prSet/>
      <dgm:spPr/>
      <dgm:t>
        <a:bodyPr/>
        <a:lstStyle/>
        <a:p>
          <a:endParaRPr lang="en-US">
            <a:solidFill>
              <a:schemeClr val="tx1"/>
            </a:solidFill>
          </a:endParaRPr>
        </a:p>
      </dgm:t>
    </dgm:pt>
    <dgm:pt modelId="{2562C2C8-3D72-400F-968E-57A4622CFC48}">
      <dgm:prSet>
        <dgm:style>
          <a:lnRef idx="3">
            <a:schemeClr val="lt1"/>
          </a:lnRef>
          <a:fillRef idx="1">
            <a:schemeClr val="accent1"/>
          </a:fillRef>
          <a:effectRef idx="1">
            <a:schemeClr val="accent1"/>
          </a:effectRef>
          <a:fontRef idx="minor">
            <a:schemeClr val="lt1"/>
          </a:fontRef>
        </dgm:style>
      </dgm:prSet>
      <dgm:spPr/>
      <dgm:t>
        <a:bodyPr/>
        <a:lstStyle/>
        <a:p>
          <a:r>
            <a:rPr lang="en-US" dirty="0"/>
            <a:t>Mutual Fund Industry(20)</a:t>
          </a:r>
        </a:p>
      </dgm:t>
    </dgm:pt>
    <dgm:pt modelId="{918D5C68-3C1D-425F-BC57-4CEB4C2B6C59}" type="parTrans" cxnId="{5CB18ADA-C1B9-4706-BDE2-2CC7EFA4FBAC}">
      <dgm:prSet/>
      <dgm:spPr/>
      <dgm:t>
        <a:bodyPr/>
        <a:lstStyle/>
        <a:p>
          <a:endParaRPr lang="en-US">
            <a:solidFill>
              <a:schemeClr val="tx1"/>
            </a:solidFill>
          </a:endParaRPr>
        </a:p>
      </dgm:t>
    </dgm:pt>
    <dgm:pt modelId="{176BAF94-88D9-4F3B-981E-EDFB241BA64A}" type="sibTrans" cxnId="{5CB18ADA-C1B9-4706-BDE2-2CC7EFA4FBAC}">
      <dgm:prSet/>
      <dgm:spPr/>
      <dgm:t>
        <a:bodyPr/>
        <a:lstStyle/>
        <a:p>
          <a:endParaRPr lang="en-US">
            <a:solidFill>
              <a:schemeClr val="tx1"/>
            </a:solidFill>
          </a:endParaRPr>
        </a:p>
      </dgm:t>
    </dgm:pt>
    <dgm:pt modelId="{ACADB673-10C5-458F-9F9D-7E3825FA946A}" type="pres">
      <dgm:prSet presAssocID="{23CE192C-5B38-438D-8327-59CFC58E08E0}" presName="hierChild1" presStyleCnt="0">
        <dgm:presLayoutVars>
          <dgm:orgChart val="1"/>
          <dgm:chPref val="1"/>
          <dgm:dir/>
          <dgm:animOne val="branch"/>
          <dgm:animLvl val="lvl"/>
          <dgm:resizeHandles/>
        </dgm:presLayoutVars>
      </dgm:prSet>
      <dgm:spPr/>
    </dgm:pt>
    <dgm:pt modelId="{324C4A52-F45A-4CCF-A157-0FC11971F8D1}" type="pres">
      <dgm:prSet presAssocID="{2505D256-632D-41AB-8143-2368D8D0DCE3}" presName="hierRoot1" presStyleCnt="0">
        <dgm:presLayoutVars>
          <dgm:hierBranch val="init"/>
        </dgm:presLayoutVars>
      </dgm:prSet>
      <dgm:spPr/>
    </dgm:pt>
    <dgm:pt modelId="{96B4E56A-9BDC-4F5A-9711-304F166B4B7D}" type="pres">
      <dgm:prSet presAssocID="{2505D256-632D-41AB-8143-2368D8D0DCE3}" presName="rootComposite1" presStyleCnt="0"/>
      <dgm:spPr/>
    </dgm:pt>
    <dgm:pt modelId="{A87B3E25-BA8F-4795-B6D0-6960469CD281}" type="pres">
      <dgm:prSet presAssocID="{2505D256-632D-41AB-8143-2368D8D0DCE3}" presName="rootText1" presStyleLbl="node0" presStyleIdx="0" presStyleCnt="1" custScaleX="323182">
        <dgm:presLayoutVars>
          <dgm:chPref val="3"/>
        </dgm:presLayoutVars>
      </dgm:prSet>
      <dgm:spPr/>
    </dgm:pt>
    <dgm:pt modelId="{AC4FB714-64C5-4DB4-9221-0590F7CD8904}" type="pres">
      <dgm:prSet presAssocID="{2505D256-632D-41AB-8143-2368D8D0DCE3}" presName="rootConnector1" presStyleLbl="node1" presStyleIdx="0" presStyleCnt="0"/>
      <dgm:spPr/>
    </dgm:pt>
    <dgm:pt modelId="{C3B5B445-53FC-485C-93A9-109D361EEDEF}" type="pres">
      <dgm:prSet presAssocID="{2505D256-632D-41AB-8143-2368D8D0DCE3}" presName="hierChild2" presStyleCnt="0"/>
      <dgm:spPr/>
    </dgm:pt>
    <dgm:pt modelId="{B06D3122-7921-4829-8E05-711DFD0E20AF}" type="pres">
      <dgm:prSet presAssocID="{5133BE77-4562-47A2-9241-7C7268CD54BA}" presName="Name37" presStyleLbl="parChTrans1D2" presStyleIdx="0" presStyleCnt="2"/>
      <dgm:spPr/>
    </dgm:pt>
    <dgm:pt modelId="{9CC81FB9-C8D5-4BD5-82D8-5E65BE540F48}" type="pres">
      <dgm:prSet presAssocID="{DB8C2AE1-C607-46D9-B7BC-9C079F154EDB}" presName="hierRoot2" presStyleCnt="0">
        <dgm:presLayoutVars>
          <dgm:hierBranch val="init"/>
        </dgm:presLayoutVars>
      </dgm:prSet>
      <dgm:spPr/>
    </dgm:pt>
    <dgm:pt modelId="{6CD2D8C3-7B79-425A-9D87-45ABD17BE6C0}" type="pres">
      <dgm:prSet presAssocID="{DB8C2AE1-C607-46D9-B7BC-9C079F154EDB}" presName="rootComposite" presStyleCnt="0"/>
      <dgm:spPr/>
    </dgm:pt>
    <dgm:pt modelId="{CF7A6C0C-74A2-4697-80F3-459D235103BB}" type="pres">
      <dgm:prSet presAssocID="{DB8C2AE1-C607-46D9-B7BC-9C079F154EDB}" presName="rootText" presStyleLbl="node2" presStyleIdx="0" presStyleCnt="2" custScaleX="286853">
        <dgm:presLayoutVars>
          <dgm:chPref val="3"/>
        </dgm:presLayoutVars>
      </dgm:prSet>
      <dgm:spPr/>
    </dgm:pt>
    <dgm:pt modelId="{6198F528-E6BD-4532-A9DC-6FEAEB167A51}" type="pres">
      <dgm:prSet presAssocID="{DB8C2AE1-C607-46D9-B7BC-9C079F154EDB}" presName="rootConnector" presStyleLbl="node2" presStyleIdx="0" presStyleCnt="2"/>
      <dgm:spPr/>
    </dgm:pt>
    <dgm:pt modelId="{9D5973CF-4960-426E-BE49-C774143549BF}" type="pres">
      <dgm:prSet presAssocID="{DB8C2AE1-C607-46D9-B7BC-9C079F154EDB}" presName="hierChild4" presStyleCnt="0"/>
      <dgm:spPr/>
    </dgm:pt>
    <dgm:pt modelId="{6814A1D3-FFD9-4713-A717-84A4EA0F8F7D}" type="pres">
      <dgm:prSet presAssocID="{B038C4E9-B403-47F3-ACAB-9BD2C9E13838}" presName="Name37" presStyleLbl="parChTrans1D3" presStyleIdx="0" presStyleCnt="7"/>
      <dgm:spPr/>
    </dgm:pt>
    <dgm:pt modelId="{0EF4C44B-5320-4500-AA2F-7018599CC129}" type="pres">
      <dgm:prSet presAssocID="{AD11CE10-E146-46B7-8766-0214B70AFB41}" presName="hierRoot2" presStyleCnt="0">
        <dgm:presLayoutVars>
          <dgm:hierBranch val="init"/>
        </dgm:presLayoutVars>
      </dgm:prSet>
      <dgm:spPr/>
    </dgm:pt>
    <dgm:pt modelId="{EE0C1F96-452D-4B2A-ABD5-8BFF0A7A0F6B}" type="pres">
      <dgm:prSet presAssocID="{AD11CE10-E146-46B7-8766-0214B70AFB41}" presName="rootComposite" presStyleCnt="0"/>
      <dgm:spPr/>
    </dgm:pt>
    <dgm:pt modelId="{E4E3309F-268C-4D71-87B6-8EE7E746AD0B}" type="pres">
      <dgm:prSet presAssocID="{AD11CE10-E146-46B7-8766-0214B70AFB41}" presName="rootText" presStyleLbl="node3" presStyleIdx="0" presStyleCnt="7" custScaleX="205698" custScaleY="83259">
        <dgm:presLayoutVars>
          <dgm:chPref val="3"/>
        </dgm:presLayoutVars>
      </dgm:prSet>
      <dgm:spPr/>
    </dgm:pt>
    <dgm:pt modelId="{9FE9EE7F-DB95-4081-B39A-92C50A80C58D}" type="pres">
      <dgm:prSet presAssocID="{AD11CE10-E146-46B7-8766-0214B70AFB41}" presName="rootConnector" presStyleLbl="node3" presStyleIdx="0" presStyleCnt="7"/>
      <dgm:spPr/>
    </dgm:pt>
    <dgm:pt modelId="{C9BD0461-DE06-4AE3-BAFF-E946AB9D1669}" type="pres">
      <dgm:prSet presAssocID="{AD11CE10-E146-46B7-8766-0214B70AFB41}" presName="hierChild4" presStyleCnt="0"/>
      <dgm:spPr/>
    </dgm:pt>
    <dgm:pt modelId="{CB872C14-DB07-4421-B530-9415FE944ABD}" type="pres">
      <dgm:prSet presAssocID="{AD11CE10-E146-46B7-8766-0214B70AFB41}" presName="hierChild5" presStyleCnt="0"/>
      <dgm:spPr/>
    </dgm:pt>
    <dgm:pt modelId="{F1D73D6F-BEA7-41D9-8C05-899A4CE0C46F}" type="pres">
      <dgm:prSet presAssocID="{D67FEEA1-B2E3-4110-AA03-2A30A235F720}" presName="Name37" presStyleLbl="parChTrans1D3" presStyleIdx="1" presStyleCnt="7"/>
      <dgm:spPr/>
    </dgm:pt>
    <dgm:pt modelId="{672DCC59-C386-412D-B8F7-86D760BEA3B4}" type="pres">
      <dgm:prSet presAssocID="{4F020579-8143-4DA4-9C45-EF76927620B0}" presName="hierRoot2" presStyleCnt="0">
        <dgm:presLayoutVars>
          <dgm:hierBranch val="init"/>
        </dgm:presLayoutVars>
      </dgm:prSet>
      <dgm:spPr/>
    </dgm:pt>
    <dgm:pt modelId="{EE5F3342-4070-443A-B52A-1ACAFC1DCB10}" type="pres">
      <dgm:prSet presAssocID="{4F020579-8143-4DA4-9C45-EF76927620B0}" presName="rootComposite" presStyleCnt="0"/>
      <dgm:spPr/>
    </dgm:pt>
    <dgm:pt modelId="{43D79A57-7CEC-430B-99B0-71D254D28F0F}" type="pres">
      <dgm:prSet presAssocID="{4F020579-8143-4DA4-9C45-EF76927620B0}" presName="rootText" presStyleLbl="node3" presStyleIdx="1" presStyleCnt="7" custScaleX="208032" custScaleY="84486">
        <dgm:presLayoutVars>
          <dgm:chPref val="3"/>
        </dgm:presLayoutVars>
      </dgm:prSet>
      <dgm:spPr/>
    </dgm:pt>
    <dgm:pt modelId="{8C0928BF-6D38-4A8D-9B37-DA240ED2945A}" type="pres">
      <dgm:prSet presAssocID="{4F020579-8143-4DA4-9C45-EF76927620B0}" presName="rootConnector" presStyleLbl="node3" presStyleIdx="1" presStyleCnt="7"/>
      <dgm:spPr/>
    </dgm:pt>
    <dgm:pt modelId="{02BC1A01-87C2-4BDF-B04B-4EA59FF39014}" type="pres">
      <dgm:prSet presAssocID="{4F020579-8143-4DA4-9C45-EF76927620B0}" presName="hierChild4" presStyleCnt="0"/>
      <dgm:spPr/>
    </dgm:pt>
    <dgm:pt modelId="{04F6FABE-3F89-4F4E-84D0-31EA66C2BE55}" type="pres">
      <dgm:prSet presAssocID="{4F020579-8143-4DA4-9C45-EF76927620B0}" presName="hierChild5" presStyleCnt="0"/>
      <dgm:spPr/>
    </dgm:pt>
    <dgm:pt modelId="{C4234D43-8AFE-4899-8968-6B6FFF0F865E}" type="pres">
      <dgm:prSet presAssocID="{9EA48992-1B93-407C-BCFF-B26184B98EBF}" presName="Name37" presStyleLbl="parChTrans1D3" presStyleIdx="2" presStyleCnt="7"/>
      <dgm:spPr/>
    </dgm:pt>
    <dgm:pt modelId="{4511BC26-24BA-4422-B9C0-6065B100C13D}" type="pres">
      <dgm:prSet presAssocID="{9977BC23-DC69-4E9B-BCD8-C013A39082B4}" presName="hierRoot2" presStyleCnt="0">
        <dgm:presLayoutVars>
          <dgm:hierBranch val="init"/>
        </dgm:presLayoutVars>
      </dgm:prSet>
      <dgm:spPr/>
    </dgm:pt>
    <dgm:pt modelId="{D1539C87-B4ED-4BBD-B5C2-B7EC745B00E7}" type="pres">
      <dgm:prSet presAssocID="{9977BC23-DC69-4E9B-BCD8-C013A39082B4}" presName="rootComposite" presStyleCnt="0"/>
      <dgm:spPr/>
    </dgm:pt>
    <dgm:pt modelId="{CECA9B9B-C008-4D5E-94A2-1C2919922015}" type="pres">
      <dgm:prSet presAssocID="{9977BC23-DC69-4E9B-BCD8-C013A39082B4}" presName="rootText" presStyleLbl="node3" presStyleIdx="2" presStyleCnt="7" custScaleX="208617" custScaleY="84485">
        <dgm:presLayoutVars>
          <dgm:chPref val="3"/>
        </dgm:presLayoutVars>
      </dgm:prSet>
      <dgm:spPr/>
    </dgm:pt>
    <dgm:pt modelId="{8602FA81-84A0-496E-9971-F01C7A787C90}" type="pres">
      <dgm:prSet presAssocID="{9977BC23-DC69-4E9B-BCD8-C013A39082B4}" presName="rootConnector" presStyleLbl="node3" presStyleIdx="2" presStyleCnt="7"/>
      <dgm:spPr/>
    </dgm:pt>
    <dgm:pt modelId="{706ED406-A05B-40D9-BD4B-021F4BA0BFF3}" type="pres">
      <dgm:prSet presAssocID="{9977BC23-DC69-4E9B-BCD8-C013A39082B4}" presName="hierChild4" presStyleCnt="0"/>
      <dgm:spPr/>
    </dgm:pt>
    <dgm:pt modelId="{6F5B63C9-05E0-4736-AD0A-351E6F8EF81D}" type="pres">
      <dgm:prSet presAssocID="{9977BC23-DC69-4E9B-BCD8-C013A39082B4}" presName="hierChild5" presStyleCnt="0"/>
      <dgm:spPr/>
    </dgm:pt>
    <dgm:pt modelId="{F1B82673-0E19-4F1C-8107-E91815F265D3}" type="pres">
      <dgm:prSet presAssocID="{64D4AF11-05F3-483B-9A74-E780FBCD1DA1}" presName="Name37" presStyleLbl="parChTrans1D3" presStyleIdx="3" presStyleCnt="7"/>
      <dgm:spPr/>
    </dgm:pt>
    <dgm:pt modelId="{280A2748-1EE5-4FD3-8D9F-5620AEC92C67}" type="pres">
      <dgm:prSet presAssocID="{4A84F4E2-901D-46CB-9BD2-D4857AC558EB}" presName="hierRoot2" presStyleCnt="0">
        <dgm:presLayoutVars>
          <dgm:hierBranch val="init"/>
        </dgm:presLayoutVars>
      </dgm:prSet>
      <dgm:spPr/>
    </dgm:pt>
    <dgm:pt modelId="{6AC3968C-F099-46BC-A69B-6B91A2FDEC2A}" type="pres">
      <dgm:prSet presAssocID="{4A84F4E2-901D-46CB-9BD2-D4857AC558EB}" presName="rootComposite" presStyleCnt="0"/>
      <dgm:spPr/>
    </dgm:pt>
    <dgm:pt modelId="{5157D73C-7E76-4AB9-8416-981C7621888A}" type="pres">
      <dgm:prSet presAssocID="{4A84F4E2-901D-46CB-9BD2-D4857AC558EB}" presName="rootText" presStyleLbl="node3" presStyleIdx="3" presStyleCnt="7" custScaleX="208033" custScaleY="84486">
        <dgm:presLayoutVars>
          <dgm:chPref val="3"/>
        </dgm:presLayoutVars>
      </dgm:prSet>
      <dgm:spPr/>
    </dgm:pt>
    <dgm:pt modelId="{13BC4EFF-1D56-4761-B4DF-A9DA0C92094F}" type="pres">
      <dgm:prSet presAssocID="{4A84F4E2-901D-46CB-9BD2-D4857AC558EB}" presName="rootConnector" presStyleLbl="node3" presStyleIdx="3" presStyleCnt="7"/>
      <dgm:spPr/>
    </dgm:pt>
    <dgm:pt modelId="{F4644200-0012-4D4E-8508-7B72AA6C56A0}" type="pres">
      <dgm:prSet presAssocID="{4A84F4E2-901D-46CB-9BD2-D4857AC558EB}" presName="hierChild4" presStyleCnt="0"/>
      <dgm:spPr/>
    </dgm:pt>
    <dgm:pt modelId="{3480C398-1BDC-4B4D-8607-080688770A5C}" type="pres">
      <dgm:prSet presAssocID="{4A84F4E2-901D-46CB-9BD2-D4857AC558EB}" presName="hierChild5" presStyleCnt="0"/>
      <dgm:spPr/>
    </dgm:pt>
    <dgm:pt modelId="{9163A41B-BE59-4EEC-9319-C7B1B3780591}" type="pres">
      <dgm:prSet presAssocID="{DB8C2AE1-C607-46D9-B7BC-9C079F154EDB}" presName="hierChild5" presStyleCnt="0"/>
      <dgm:spPr/>
    </dgm:pt>
    <dgm:pt modelId="{3D367E92-86C4-4800-890D-E420390834F5}" type="pres">
      <dgm:prSet presAssocID="{2753CF90-C8DC-4E71-8F9F-9E59A3F3F343}" presName="Name37" presStyleLbl="parChTrans1D2" presStyleIdx="1" presStyleCnt="2"/>
      <dgm:spPr/>
    </dgm:pt>
    <dgm:pt modelId="{BCB8A5CE-D988-44F9-9D02-0C3A0AE8921F}" type="pres">
      <dgm:prSet presAssocID="{5468CCFA-C375-4F43-B8EF-EB8E04F05ECA}" presName="hierRoot2" presStyleCnt="0">
        <dgm:presLayoutVars>
          <dgm:hierBranch val="init"/>
        </dgm:presLayoutVars>
      </dgm:prSet>
      <dgm:spPr/>
    </dgm:pt>
    <dgm:pt modelId="{33018D0C-6560-45C3-A00F-F1B6EEB3F544}" type="pres">
      <dgm:prSet presAssocID="{5468CCFA-C375-4F43-B8EF-EB8E04F05ECA}" presName="rootComposite" presStyleCnt="0"/>
      <dgm:spPr/>
    </dgm:pt>
    <dgm:pt modelId="{AB53A8D1-72AE-4ADD-B21C-1A8119F79543}" type="pres">
      <dgm:prSet presAssocID="{5468CCFA-C375-4F43-B8EF-EB8E04F05ECA}" presName="rootText" presStyleLbl="node2" presStyleIdx="1" presStyleCnt="2" custScaleX="296727">
        <dgm:presLayoutVars>
          <dgm:chPref val="3"/>
        </dgm:presLayoutVars>
      </dgm:prSet>
      <dgm:spPr/>
    </dgm:pt>
    <dgm:pt modelId="{023038BA-4E9A-4F8B-99B8-2ACC67A977E8}" type="pres">
      <dgm:prSet presAssocID="{5468CCFA-C375-4F43-B8EF-EB8E04F05ECA}" presName="rootConnector" presStyleLbl="node2" presStyleIdx="1" presStyleCnt="2"/>
      <dgm:spPr/>
    </dgm:pt>
    <dgm:pt modelId="{D4BBFF5E-DEE5-4CE9-A83C-00B2F7EBD579}" type="pres">
      <dgm:prSet presAssocID="{5468CCFA-C375-4F43-B8EF-EB8E04F05ECA}" presName="hierChild4" presStyleCnt="0"/>
      <dgm:spPr/>
    </dgm:pt>
    <dgm:pt modelId="{61FBF8BD-0CB8-4BC1-AC97-84554451CCDF}" type="pres">
      <dgm:prSet presAssocID="{F8823F64-0AB5-4A7A-A3B2-00F5C3298998}" presName="Name37" presStyleLbl="parChTrans1D3" presStyleIdx="4" presStyleCnt="7"/>
      <dgm:spPr/>
    </dgm:pt>
    <dgm:pt modelId="{A548C117-5962-4AE7-B890-F7E812AE79FC}" type="pres">
      <dgm:prSet presAssocID="{9BD4052D-381B-4199-9CDD-79A2696BFCE0}" presName="hierRoot2" presStyleCnt="0">
        <dgm:presLayoutVars>
          <dgm:hierBranch val="init"/>
        </dgm:presLayoutVars>
      </dgm:prSet>
      <dgm:spPr/>
    </dgm:pt>
    <dgm:pt modelId="{0EE34E23-173D-4043-8BA3-30233D960976}" type="pres">
      <dgm:prSet presAssocID="{9BD4052D-381B-4199-9CDD-79A2696BFCE0}" presName="rootComposite" presStyleCnt="0"/>
      <dgm:spPr/>
    </dgm:pt>
    <dgm:pt modelId="{0B2B7975-F0E4-4792-981A-64BB44A9A79B}" type="pres">
      <dgm:prSet presAssocID="{9BD4052D-381B-4199-9CDD-79A2696BFCE0}" presName="rootText" presStyleLbl="node3" presStyleIdx="4" presStyleCnt="7" custScaleX="207676" custScaleY="121566">
        <dgm:presLayoutVars>
          <dgm:chPref val="3"/>
        </dgm:presLayoutVars>
      </dgm:prSet>
      <dgm:spPr/>
    </dgm:pt>
    <dgm:pt modelId="{1001176A-95BF-47E7-8370-9A39C3C6DBCB}" type="pres">
      <dgm:prSet presAssocID="{9BD4052D-381B-4199-9CDD-79A2696BFCE0}" presName="rootConnector" presStyleLbl="node3" presStyleIdx="4" presStyleCnt="7"/>
      <dgm:spPr/>
    </dgm:pt>
    <dgm:pt modelId="{60B9F219-83A9-42DA-8CD3-BC7629F49FEB}" type="pres">
      <dgm:prSet presAssocID="{9BD4052D-381B-4199-9CDD-79A2696BFCE0}" presName="hierChild4" presStyleCnt="0"/>
      <dgm:spPr/>
    </dgm:pt>
    <dgm:pt modelId="{4B64A420-34FC-492C-9391-7E92BE2BDA6C}" type="pres">
      <dgm:prSet presAssocID="{9BD4052D-381B-4199-9CDD-79A2696BFCE0}" presName="hierChild5" presStyleCnt="0"/>
      <dgm:spPr/>
    </dgm:pt>
    <dgm:pt modelId="{9508E336-93A8-40B3-8417-857BAF094448}" type="pres">
      <dgm:prSet presAssocID="{1D53FBAD-6015-4443-8C85-D79EBBE8A557}" presName="Name37" presStyleLbl="parChTrans1D3" presStyleIdx="5" presStyleCnt="7"/>
      <dgm:spPr/>
    </dgm:pt>
    <dgm:pt modelId="{C3E9532D-1586-40AD-8EE7-7E2DAE181C3D}" type="pres">
      <dgm:prSet presAssocID="{5E319B0B-5AA0-4FBC-91DE-946BEADDB831}" presName="hierRoot2" presStyleCnt="0">
        <dgm:presLayoutVars>
          <dgm:hierBranch val="init"/>
        </dgm:presLayoutVars>
      </dgm:prSet>
      <dgm:spPr/>
    </dgm:pt>
    <dgm:pt modelId="{7E2E50D5-3604-4080-8B02-F435F966BCC9}" type="pres">
      <dgm:prSet presAssocID="{5E319B0B-5AA0-4FBC-91DE-946BEADDB831}" presName="rootComposite" presStyleCnt="0"/>
      <dgm:spPr/>
    </dgm:pt>
    <dgm:pt modelId="{913E3CFF-6DA2-4145-8C16-26E7C7437F90}" type="pres">
      <dgm:prSet presAssocID="{5E319B0B-5AA0-4FBC-91DE-946BEADDB831}" presName="rootText" presStyleLbl="node3" presStyleIdx="5" presStyleCnt="7" custScaleX="207676" custScaleY="131836">
        <dgm:presLayoutVars>
          <dgm:chPref val="3"/>
        </dgm:presLayoutVars>
      </dgm:prSet>
      <dgm:spPr/>
    </dgm:pt>
    <dgm:pt modelId="{88EE44DB-C3CA-49DB-A5A6-162B2A84A913}" type="pres">
      <dgm:prSet presAssocID="{5E319B0B-5AA0-4FBC-91DE-946BEADDB831}" presName="rootConnector" presStyleLbl="node3" presStyleIdx="5" presStyleCnt="7"/>
      <dgm:spPr/>
    </dgm:pt>
    <dgm:pt modelId="{496E5ED3-B05C-4D09-A08D-F60092B11DC8}" type="pres">
      <dgm:prSet presAssocID="{5E319B0B-5AA0-4FBC-91DE-946BEADDB831}" presName="hierChild4" presStyleCnt="0"/>
      <dgm:spPr/>
    </dgm:pt>
    <dgm:pt modelId="{82DF7304-2FEE-4EE8-93B7-A09DF3E986F0}" type="pres">
      <dgm:prSet presAssocID="{5E319B0B-5AA0-4FBC-91DE-946BEADDB831}" presName="hierChild5" presStyleCnt="0"/>
      <dgm:spPr/>
    </dgm:pt>
    <dgm:pt modelId="{3538E69E-8F57-419C-906D-E53677ACCF0F}" type="pres">
      <dgm:prSet presAssocID="{918D5C68-3C1D-425F-BC57-4CEB4C2B6C59}" presName="Name37" presStyleLbl="parChTrans1D3" presStyleIdx="6" presStyleCnt="7"/>
      <dgm:spPr/>
    </dgm:pt>
    <dgm:pt modelId="{A5BB9773-AD43-451C-AB33-7701ACCC5A15}" type="pres">
      <dgm:prSet presAssocID="{2562C2C8-3D72-400F-968E-57A4622CFC48}" presName="hierRoot2" presStyleCnt="0">
        <dgm:presLayoutVars>
          <dgm:hierBranch val="init"/>
        </dgm:presLayoutVars>
      </dgm:prSet>
      <dgm:spPr/>
    </dgm:pt>
    <dgm:pt modelId="{47962756-040A-45EB-9332-E831CD118CFA}" type="pres">
      <dgm:prSet presAssocID="{2562C2C8-3D72-400F-968E-57A4622CFC48}" presName="rootComposite" presStyleCnt="0"/>
      <dgm:spPr/>
    </dgm:pt>
    <dgm:pt modelId="{20E8093F-61AF-4E27-978D-C2B7627C9374}" type="pres">
      <dgm:prSet presAssocID="{2562C2C8-3D72-400F-968E-57A4622CFC48}" presName="rootText" presStyleLbl="node3" presStyleIdx="6" presStyleCnt="7" custScaleX="248583" custScaleY="124100">
        <dgm:presLayoutVars>
          <dgm:chPref val="3"/>
        </dgm:presLayoutVars>
      </dgm:prSet>
      <dgm:spPr/>
    </dgm:pt>
    <dgm:pt modelId="{48C640DA-26DC-45AE-8F35-81EDEDAA9ED5}" type="pres">
      <dgm:prSet presAssocID="{2562C2C8-3D72-400F-968E-57A4622CFC48}" presName="rootConnector" presStyleLbl="node3" presStyleIdx="6" presStyleCnt="7"/>
      <dgm:spPr/>
    </dgm:pt>
    <dgm:pt modelId="{5615A261-6FB9-4F68-8845-19C258483AE9}" type="pres">
      <dgm:prSet presAssocID="{2562C2C8-3D72-400F-968E-57A4622CFC48}" presName="hierChild4" presStyleCnt="0"/>
      <dgm:spPr/>
    </dgm:pt>
    <dgm:pt modelId="{D5864186-EE60-4044-B8A0-92B6857B589F}" type="pres">
      <dgm:prSet presAssocID="{2562C2C8-3D72-400F-968E-57A4622CFC48}" presName="hierChild5" presStyleCnt="0"/>
      <dgm:spPr/>
    </dgm:pt>
    <dgm:pt modelId="{38D6C1EF-FC96-4ECA-BD00-0522FA1A4BE3}" type="pres">
      <dgm:prSet presAssocID="{5468CCFA-C375-4F43-B8EF-EB8E04F05ECA}" presName="hierChild5" presStyleCnt="0"/>
      <dgm:spPr/>
    </dgm:pt>
    <dgm:pt modelId="{CDD839C0-0AF7-4964-8708-3C81E7EACDDB}" type="pres">
      <dgm:prSet presAssocID="{2505D256-632D-41AB-8143-2368D8D0DCE3}" presName="hierChild3" presStyleCnt="0"/>
      <dgm:spPr/>
    </dgm:pt>
  </dgm:ptLst>
  <dgm:cxnLst>
    <dgm:cxn modelId="{AFA0A90E-350D-4507-B336-CB62861770C8}" type="presOf" srcId="{9BD4052D-381B-4199-9CDD-79A2696BFCE0}" destId="{0B2B7975-F0E4-4792-981A-64BB44A9A79B}" srcOrd="0" destOrd="0" presId="urn:microsoft.com/office/officeart/2005/8/layout/orgChart1"/>
    <dgm:cxn modelId="{C8A1581D-634E-4222-B313-4AF5106C3F14}" type="presOf" srcId="{5468CCFA-C375-4F43-B8EF-EB8E04F05ECA}" destId="{AB53A8D1-72AE-4ADD-B21C-1A8119F79543}" srcOrd="0" destOrd="0" presId="urn:microsoft.com/office/officeart/2005/8/layout/orgChart1"/>
    <dgm:cxn modelId="{FAEC3A2A-1179-4E98-9BDE-3035732C1E92}" srcId="{DB8C2AE1-C607-46D9-B7BC-9C079F154EDB}" destId="{AD11CE10-E146-46B7-8766-0214B70AFB41}" srcOrd="0" destOrd="0" parTransId="{B038C4E9-B403-47F3-ACAB-9BD2C9E13838}" sibTransId="{7F059A29-8F30-48C0-8123-33AAE9DCA1EE}"/>
    <dgm:cxn modelId="{294C332F-7E97-46FF-854F-8D5B86E4CE9A}" srcId="{5468CCFA-C375-4F43-B8EF-EB8E04F05ECA}" destId="{5E319B0B-5AA0-4FBC-91DE-946BEADDB831}" srcOrd="1" destOrd="0" parTransId="{1D53FBAD-6015-4443-8C85-D79EBBE8A557}" sibTransId="{3DE125DE-4FA0-4C38-85FF-DEFD1A3D3572}"/>
    <dgm:cxn modelId="{F17C423A-A4BF-4D02-B849-E9339FFD265D}" type="presOf" srcId="{AD11CE10-E146-46B7-8766-0214B70AFB41}" destId="{E4E3309F-268C-4D71-87B6-8EE7E746AD0B}" srcOrd="0" destOrd="0" presId="urn:microsoft.com/office/officeart/2005/8/layout/orgChart1"/>
    <dgm:cxn modelId="{52EBB740-E0AD-4898-88E9-CE256A323249}" type="presOf" srcId="{4F020579-8143-4DA4-9C45-EF76927620B0}" destId="{43D79A57-7CEC-430B-99B0-71D254D28F0F}" srcOrd="0" destOrd="0" presId="urn:microsoft.com/office/officeart/2005/8/layout/orgChart1"/>
    <dgm:cxn modelId="{D743E14E-0CBB-4B9A-862A-C901E926D53C}" type="presOf" srcId="{5133BE77-4562-47A2-9241-7C7268CD54BA}" destId="{B06D3122-7921-4829-8E05-711DFD0E20AF}" srcOrd="0" destOrd="0" presId="urn:microsoft.com/office/officeart/2005/8/layout/orgChart1"/>
    <dgm:cxn modelId="{0EEDA373-B4B3-4B12-BAE5-4A497F784349}" type="presOf" srcId="{DB8C2AE1-C607-46D9-B7BC-9C079F154EDB}" destId="{6198F528-E6BD-4532-A9DC-6FEAEB167A51}" srcOrd="1" destOrd="0" presId="urn:microsoft.com/office/officeart/2005/8/layout/orgChart1"/>
    <dgm:cxn modelId="{1CD9B857-811A-444B-B41D-6FD33ACE5C76}" type="presOf" srcId="{9977BC23-DC69-4E9B-BCD8-C013A39082B4}" destId="{8602FA81-84A0-496E-9971-F01C7A787C90}" srcOrd="1" destOrd="0" presId="urn:microsoft.com/office/officeart/2005/8/layout/orgChart1"/>
    <dgm:cxn modelId="{7701FC5A-8EE1-4758-B503-B485862DF650}" type="presOf" srcId="{9BD4052D-381B-4199-9CDD-79A2696BFCE0}" destId="{1001176A-95BF-47E7-8370-9A39C3C6DBCB}" srcOrd="1" destOrd="0" presId="urn:microsoft.com/office/officeart/2005/8/layout/orgChart1"/>
    <dgm:cxn modelId="{C405B983-EEC0-4145-92A1-30DC4777564A}" type="presOf" srcId="{2505D256-632D-41AB-8143-2368D8D0DCE3}" destId="{A87B3E25-BA8F-4795-B6D0-6960469CD281}" srcOrd="0" destOrd="0" presId="urn:microsoft.com/office/officeart/2005/8/layout/orgChart1"/>
    <dgm:cxn modelId="{F00DE486-1356-4321-B44F-5A59963ABCA2}" type="presOf" srcId="{D67FEEA1-B2E3-4110-AA03-2A30A235F720}" destId="{F1D73D6F-BEA7-41D9-8C05-899A4CE0C46F}" srcOrd="0" destOrd="0" presId="urn:microsoft.com/office/officeart/2005/8/layout/orgChart1"/>
    <dgm:cxn modelId="{0F45B690-C479-4DC7-B66E-8D6432CE8ABD}" type="presOf" srcId="{4A84F4E2-901D-46CB-9BD2-D4857AC558EB}" destId="{5157D73C-7E76-4AB9-8416-981C7621888A}" srcOrd="0" destOrd="0" presId="urn:microsoft.com/office/officeart/2005/8/layout/orgChart1"/>
    <dgm:cxn modelId="{525FF491-8C2C-4D17-8BFB-A7757EACE996}" type="presOf" srcId="{23CE192C-5B38-438D-8327-59CFC58E08E0}" destId="{ACADB673-10C5-458F-9F9D-7E3825FA946A}" srcOrd="0" destOrd="0" presId="urn:microsoft.com/office/officeart/2005/8/layout/orgChart1"/>
    <dgm:cxn modelId="{4B9B4693-B25A-4E50-ABC0-A501674F021B}" type="presOf" srcId="{2505D256-632D-41AB-8143-2368D8D0DCE3}" destId="{AC4FB714-64C5-4DB4-9221-0590F7CD8904}" srcOrd="1" destOrd="0" presId="urn:microsoft.com/office/officeart/2005/8/layout/orgChart1"/>
    <dgm:cxn modelId="{B9B5E593-BF5D-483A-AD8D-3D180655F34A}" type="presOf" srcId="{918D5C68-3C1D-425F-BC57-4CEB4C2B6C59}" destId="{3538E69E-8F57-419C-906D-E53677ACCF0F}" srcOrd="0" destOrd="0" presId="urn:microsoft.com/office/officeart/2005/8/layout/orgChart1"/>
    <dgm:cxn modelId="{1894AD94-75B8-446C-8A07-BB6BECD734B1}" type="presOf" srcId="{DB8C2AE1-C607-46D9-B7BC-9C079F154EDB}" destId="{CF7A6C0C-74A2-4697-80F3-459D235103BB}" srcOrd="0" destOrd="0" presId="urn:microsoft.com/office/officeart/2005/8/layout/orgChart1"/>
    <dgm:cxn modelId="{1F215E9B-AF70-4DE0-8B01-4C397B7D97A5}" srcId="{5468CCFA-C375-4F43-B8EF-EB8E04F05ECA}" destId="{9BD4052D-381B-4199-9CDD-79A2696BFCE0}" srcOrd="0" destOrd="0" parTransId="{F8823F64-0AB5-4A7A-A3B2-00F5C3298998}" sibTransId="{D4FCF99D-CFDB-4FDA-A22C-368A4E75CE02}"/>
    <dgm:cxn modelId="{681CD69E-5AA4-41DE-8165-C4E4B3EE2464}" srcId="{23CE192C-5B38-438D-8327-59CFC58E08E0}" destId="{2505D256-632D-41AB-8143-2368D8D0DCE3}" srcOrd="0" destOrd="0" parTransId="{7895EF1B-A461-4805-9508-024A913E97CE}" sibTransId="{EA44D30A-2DE7-47C4-BE7B-87A0EC6D0D9B}"/>
    <dgm:cxn modelId="{B88D09A0-62BF-4E9E-97F5-E4E8FA5A00E5}" type="presOf" srcId="{5E319B0B-5AA0-4FBC-91DE-946BEADDB831}" destId="{88EE44DB-C3CA-49DB-A5A6-162B2A84A913}" srcOrd="1" destOrd="0" presId="urn:microsoft.com/office/officeart/2005/8/layout/orgChart1"/>
    <dgm:cxn modelId="{F4F3E8A0-27B6-4592-B31D-81E5FB776FD5}" srcId="{DB8C2AE1-C607-46D9-B7BC-9C079F154EDB}" destId="{4A84F4E2-901D-46CB-9BD2-D4857AC558EB}" srcOrd="3" destOrd="0" parTransId="{64D4AF11-05F3-483B-9A74-E780FBCD1DA1}" sibTransId="{9F03C556-D999-4D1A-A297-53D835A36266}"/>
    <dgm:cxn modelId="{6C7554A5-0C0E-40A5-918B-23325D808E56}" srcId="{2505D256-632D-41AB-8143-2368D8D0DCE3}" destId="{DB8C2AE1-C607-46D9-B7BC-9C079F154EDB}" srcOrd="0" destOrd="0" parTransId="{5133BE77-4562-47A2-9241-7C7268CD54BA}" sibTransId="{861C31A7-F4ED-49AD-A6B3-6AB12CE8101A}"/>
    <dgm:cxn modelId="{958D5EA8-3A3E-437C-ABE6-0F3DC5D956B1}" type="presOf" srcId="{B038C4E9-B403-47F3-ACAB-9BD2C9E13838}" destId="{6814A1D3-FFD9-4713-A717-84A4EA0F8F7D}" srcOrd="0" destOrd="0" presId="urn:microsoft.com/office/officeart/2005/8/layout/orgChart1"/>
    <dgm:cxn modelId="{FF3174A9-3278-4B0E-BFA8-550B736C790F}" type="presOf" srcId="{4F020579-8143-4DA4-9C45-EF76927620B0}" destId="{8C0928BF-6D38-4A8D-9B37-DA240ED2945A}" srcOrd="1" destOrd="0" presId="urn:microsoft.com/office/officeart/2005/8/layout/orgChart1"/>
    <dgm:cxn modelId="{24C487B0-7815-4C1A-B1A0-54034C1ADE54}" type="presOf" srcId="{2562C2C8-3D72-400F-968E-57A4622CFC48}" destId="{48C640DA-26DC-45AE-8F35-81EDEDAA9ED5}" srcOrd="1" destOrd="0" presId="urn:microsoft.com/office/officeart/2005/8/layout/orgChart1"/>
    <dgm:cxn modelId="{0D0D2EB5-39B5-4703-928B-3C4D5959D186}" type="presOf" srcId="{2562C2C8-3D72-400F-968E-57A4622CFC48}" destId="{20E8093F-61AF-4E27-978D-C2B7627C9374}" srcOrd="0" destOrd="0" presId="urn:microsoft.com/office/officeart/2005/8/layout/orgChart1"/>
    <dgm:cxn modelId="{E7DA41B9-936A-4BFE-90A0-C7E8BDFEA82E}" type="presOf" srcId="{1D53FBAD-6015-4443-8C85-D79EBBE8A557}" destId="{9508E336-93A8-40B3-8417-857BAF094448}" srcOrd="0" destOrd="0" presId="urn:microsoft.com/office/officeart/2005/8/layout/orgChart1"/>
    <dgm:cxn modelId="{C70227BB-D3FA-454B-86CC-E2C52E50BCEA}" type="presOf" srcId="{AD11CE10-E146-46B7-8766-0214B70AFB41}" destId="{9FE9EE7F-DB95-4081-B39A-92C50A80C58D}" srcOrd="1" destOrd="0" presId="urn:microsoft.com/office/officeart/2005/8/layout/orgChart1"/>
    <dgm:cxn modelId="{B9896DCA-DE7E-4B75-8894-F6B48EEBEFB4}" type="presOf" srcId="{64D4AF11-05F3-483B-9A74-E780FBCD1DA1}" destId="{F1B82673-0E19-4F1C-8107-E91815F265D3}" srcOrd="0" destOrd="0" presId="urn:microsoft.com/office/officeart/2005/8/layout/orgChart1"/>
    <dgm:cxn modelId="{63E49CCC-552E-4A67-B4CC-0433FD630C4E}" type="presOf" srcId="{4A84F4E2-901D-46CB-9BD2-D4857AC558EB}" destId="{13BC4EFF-1D56-4761-B4DF-A9DA0C92094F}" srcOrd="1" destOrd="0" presId="urn:microsoft.com/office/officeart/2005/8/layout/orgChart1"/>
    <dgm:cxn modelId="{0AFD13D4-E43C-49A2-9868-43C2BD6B1A06}" type="presOf" srcId="{2753CF90-C8DC-4E71-8F9F-9E59A3F3F343}" destId="{3D367E92-86C4-4800-890D-E420390834F5}" srcOrd="0" destOrd="0" presId="urn:microsoft.com/office/officeart/2005/8/layout/orgChart1"/>
    <dgm:cxn modelId="{5CB18ADA-C1B9-4706-BDE2-2CC7EFA4FBAC}" srcId="{5468CCFA-C375-4F43-B8EF-EB8E04F05ECA}" destId="{2562C2C8-3D72-400F-968E-57A4622CFC48}" srcOrd="2" destOrd="0" parTransId="{918D5C68-3C1D-425F-BC57-4CEB4C2B6C59}" sibTransId="{176BAF94-88D9-4F3B-981E-EDFB241BA64A}"/>
    <dgm:cxn modelId="{AF5BFFDB-BAE0-4E8E-A085-38891F377CFD}" srcId="{DB8C2AE1-C607-46D9-B7BC-9C079F154EDB}" destId="{9977BC23-DC69-4E9B-BCD8-C013A39082B4}" srcOrd="2" destOrd="0" parTransId="{9EA48992-1B93-407C-BCFF-B26184B98EBF}" sibTransId="{DE0FCEBA-14E8-4A47-9D4B-E343B33D840D}"/>
    <dgm:cxn modelId="{75B438DC-BA5D-4037-BBE0-45EE567C6986}" type="presOf" srcId="{5E319B0B-5AA0-4FBC-91DE-946BEADDB831}" destId="{913E3CFF-6DA2-4145-8C16-26E7C7437F90}" srcOrd="0" destOrd="0" presId="urn:microsoft.com/office/officeart/2005/8/layout/orgChart1"/>
    <dgm:cxn modelId="{AF7873E4-80DC-4D15-B088-1FD0A28383DB}" type="presOf" srcId="{5468CCFA-C375-4F43-B8EF-EB8E04F05ECA}" destId="{023038BA-4E9A-4F8B-99B8-2ACC67A977E8}" srcOrd="1" destOrd="0" presId="urn:microsoft.com/office/officeart/2005/8/layout/orgChart1"/>
    <dgm:cxn modelId="{E8FA2FE7-8C40-4F8E-97A4-1799480FCA64}" srcId="{2505D256-632D-41AB-8143-2368D8D0DCE3}" destId="{5468CCFA-C375-4F43-B8EF-EB8E04F05ECA}" srcOrd="1" destOrd="0" parTransId="{2753CF90-C8DC-4E71-8F9F-9E59A3F3F343}" sibTransId="{199E86E7-D47E-424E-89B7-6A599EE25664}"/>
    <dgm:cxn modelId="{7CA92EE9-EA1C-4A8C-B30B-BD36F9CC4751}" srcId="{DB8C2AE1-C607-46D9-B7BC-9C079F154EDB}" destId="{4F020579-8143-4DA4-9C45-EF76927620B0}" srcOrd="1" destOrd="0" parTransId="{D67FEEA1-B2E3-4110-AA03-2A30A235F720}" sibTransId="{6BD375EA-8D17-4A3E-BBDD-E8C65F2BE2E9}"/>
    <dgm:cxn modelId="{B82F59F2-3EEC-44C1-A58B-2EE0A1C4A8A4}" type="presOf" srcId="{F8823F64-0AB5-4A7A-A3B2-00F5C3298998}" destId="{61FBF8BD-0CB8-4BC1-AC97-84554451CCDF}" srcOrd="0" destOrd="0" presId="urn:microsoft.com/office/officeart/2005/8/layout/orgChart1"/>
    <dgm:cxn modelId="{D2075FF7-9CD8-4FDC-B349-DC9B71E4E676}" type="presOf" srcId="{9977BC23-DC69-4E9B-BCD8-C013A39082B4}" destId="{CECA9B9B-C008-4D5E-94A2-1C2919922015}" srcOrd="0" destOrd="0" presId="urn:microsoft.com/office/officeart/2005/8/layout/orgChart1"/>
    <dgm:cxn modelId="{8C8ABDF7-1593-4E41-AFFC-B6C2FB9B8718}" type="presOf" srcId="{9EA48992-1B93-407C-BCFF-B26184B98EBF}" destId="{C4234D43-8AFE-4899-8968-6B6FFF0F865E}" srcOrd="0" destOrd="0" presId="urn:microsoft.com/office/officeart/2005/8/layout/orgChart1"/>
    <dgm:cxn modelId="{EF4C3CD3-C450-4EBE-9719-131E0C3EB13B}" type="presParOf" srcId="{ACADB673-10C5-458F-9F9D-7E3825FA946A}" destId="{324C4A52-F45A-4CCF-A157-0FC11971F8D1}" srcOrd="0" destOrd="0" presId="urn:microsoft.com/office/officeart/2005/8/layout/orgChart1"/>
    <dgm:cxn modelId="{065C7CE5-FE8C-46CA-B029-332CFE785D2C}" type="presParOf" srcId="{324C4A52-F45A-4CCF-A157-0FC11971F8D1}" destId="{96B4E56A-9BDC-4F5A-9711-304F166B4B7D}" srcOrd="0" destOrd="0" presId="urn:microsoft.com/office/officeart/2005/8/layout/orgChart1"/>
    <dgm:cxn modelId="{073309DB-6347-4A30-BBF9-EA34DB648890}" type="presParOf" srcId="{96B4E56A-9BDC-4F5A-9711-304F166B4B7D}" destId="{A87B3E25-BA8F-4795-B6D0-6960469CD281}" srcOrd="0" destOrd="0" presId="urn:microsoft.com/office/officeart/2005/8/layout/orgChart1"/>
    <dgm:cxn modelId="{80B07841-CD6E-4C62-834B-9C59A7624E1C}" type="presParOf" srcId="{96B4E56A-9BDC-4F5A-9711-304F166B4B7D}" destId="{AC4FB714-64C5-4DB4-9221-0590F7CD8904}" srcOrd="1" destOrd="0" presId="urn:microsoft.com/office/officeart/2005/8/layout/orgChart1"/>
    <dgm:cxn modelId="{6498A672-D81D-4385-8EAD-448F7AF24989}" type="presParOf" srcId="{324C4A52-F45A-4CCF-A157-0FC11971F8D1}" destId="{C3B5B445-53FC-485C-93A9-109D361EEDEF}" srcOrd="1" destOrd="0" presId="urn:microsoft.com/office/officeart/2005/8/layout/orgChart1"/>
    <dgm:cxn modelId="{3B4574B9-0957-4C1C-B3B8-4240F76B3CE9}" type="presParOf" srcId="{C3B5B445-53FC-485C-93A9-109D361EEDEF}" destId="{B06D3122-7921-4829-8E05-711DFD0E20AF}" srcOrd="0" destOrd="0" presId="urn:microsoft.com/office/officeart/2005/8/layout/orgChart1"/>
    <dgm:cxn modelId="{B5316E9E-95AF-404A-83D0-A4B7CBE8905D}" type="presParOf" srcId="{C3B5B445-53FC-485C-93A9-109D361EEDEF}" destId="{9CC81FB9-C8D5-4BD5-82D8-5E65BE540F48}" srcOrd="1" destOrd="0" presId="urn:microsoft.com/office/officeart/2005/8/layout/orgChart1"/>
    <dgm:cxn modelId="{25E770E9-40D6-44D9-9DA8-353302F87717}" type="presParOf" srcId="{9CC81FB9-C8D5-4BD5-82D8-5E65BE540F48}" destId="{6CD2D8C3-7B79-425A-9D87-45ABD17BE6C0}" srcOrd="0" destOrd="0" presId="urn:microsoft.com/office/officeart/2005/8/layout/orgChart1"/>
    <dgm:cxn modelId="{5C400F73-60EC-4FA6-A0B6-51FCF3EE4916}" type="presParOf" srcId="{6CD2D8C3-7B79-425A-9D87-45ABD17BE6C0}" destId="{CF7A6C0C-74A2-4697-80F3-459D235103BB}" srcOrd="0" destOrd="0" presId="urn:microsoft.com/office/officeart/2005/8/layout/orgChart1"/>
    <dgm:cxn modelId="{514BD773-E422-4DB2-A1EA-0BE26C875A5E}" type="presParOf" srcId="{6CD2D8C3-7B79-425A-9D87-45ABD17BE6C0}" destId="{6198F528-E6BD-4532-A9DC-6FEAEB167A51}" srcOrd="1" destOrd="0" presId="urn:microsoft.com/office/officeart/2005/8/layout/orgChart1"/>
    <dgm:cxn modelId="{A7C477E0-6C1A-4CF3-A9C2-589BE1014B66}" type="presParOf" srcId="{9CC81FB9-C8D5-4BD5-82D8-5E65BE540F48}" destId="{9D5973CF-4960-426E-BE49-C774143549BF}" srcOrd="1" destOrd="0" presId="urn:microsoft.com/office/officeart/2005/8/layout/orgChart1"/>
    <dgm:cxn modelId="{4499299C-D4AB-4FDB-B91E-AEC72B54800D}" type="presParOf" srcId="{9D5973CF-4960-426E-BE49-C774143549BF}" destId="{6814A1D3-FFD9-4713-A717-84A4EA0F8F7D}" srcOrd="0" destOrd="0" presId="urn:microsoft.com/office/officeart/2005/8/layout/orgChart1"/>
    <dgm:cxn modelId="{105664D8-0388-48B8-9E3A-71FE8F6B25BA}" type="presParOf" srcId="{9D5973CF-4960-426E-BE49-C774143549BF}" destId="{0EF4C44B-5320-4500-AA2F-7018599CC129}" srcOrd="1" destOrd="0" presId="urn:microsoft.com/office/officeart/2005/8/layout/orgChart1"/>
    <dgm:cxn modelId="{1BDED694-F907-41CC-A684-CD9117007C18}" type="presParOf" srcId="{0EF4C44B-5320-4500-AA2F-7018599CC129}" destId="{EE0C1F96-452D-4B2A-ABD5-8BFF0A7A0F6B}" srcOrd="0" destOrd="0" presId="urn:microsoft.com/office/officeart/2005/8/layout/orgChart1"/>
    <dgm:cxn modelId="{4A78B4B6-7166-479E-9371-B9F96C154A3E}" type="presParOf" srcId="{EE0C1F96-452D-4B2A-ABD5-8BFF0A7A0F6B}" destId="{E4E3309F-268C-4D71-87B6-8EE7E746AD0B}" srcOrd="0" destOrd="0" presId="urn:microsoft.com/office/officeart/2005/8/layout/orgChart1"/>
    <dgm:cxn modelId="{5DC03668-3350-4B8C-820A-482E64E61FBD}" type="presParOf" srcId="{EE0C1F96-452D-4B2A-ABD5-8BFF0A7A0F6B}" destId="{9FE9EE7F-DB95-4081-B39A-92C50A80C58D}" srcOrd="1" destOrd="0" presId="urn:microsoft.com/office/officeart/2005/8/layout/orgChart1"/>
    <dgm:cxn modelId="{3CF9CA2D-6911-4F99-B0F6-8681D705672C}" type="presParOf" srcId="{0EF4C44B-5320-4500-AA2F-7018599CC129}" destId="{C9BD0461-DE06-4AE3-BAFF-E946AB9D1669}" srcOrd="1" destOrd="0" presId="urn:microsoft.com/office/officeart/2005/8/layout/orgChart1"/>
    <dgm:cxn modelId="{F8587B20-0277-4312-A23D-963603FBC449}" type="presParOf" srcId="{0EF4C44B-5320-4500-AA2F-7018599CC129}" destId="{CB872C14-DB07-4421-B530-9415FE944ABD}" srcOrd="2" destOrd="0" presId="urn:microsoft.com/office/officeart/2005/8/layout/orgChart1"/>
    <dgm:cxn modelId="{9CF547A6-67D5-49A7-BA65-05672C8A28D7}" type="presParOf" srcId="{9D5973CF-4960-426E-BE49-C774143549BF}" destId="{F1D73D6F-BEA7-41D9-8C05-899A4CE0C46F}" srcOrd="2" destOrd="0" presId="urn:microsoft.com/office/officeart/2005/8/layout/orgChart1"/>
    <dgm:cxn modelId="{3A39507B-E403-43D3-809C-C89A46FBC408}" type="presParOf" srcId="{9D5973CF-4960-426E-BE49-C774143549BF}" destId="{672DCC59-C386-412D-B8F7-86D760BEA3B4}" srcOrd="3" destOrd="0" presId="urn:microsoft.com/office/officeart/2005/8/layout/orgChart1"/>
    <dgm:cxn modelId="{99A5F128-BCB6-4733-8D55-AF463E3C5296}" type="presParOf" srcId="{672DCC59-C386-412D-B8F7-86D760BEA3B4}" destId="{EE5F3342-4070-443A-B52A-1ACAFC1DCB10}" srcOrd="0" destOrd="0" presId="urn:microsoft.com/office/officeart/2005/8/layout/orgChart1"/>
    <dgm:cxn modelId="{DD9DE0A5-77E8-4789-BA23-E2C99200D1A9}" type="presParOf" srcId="{EE5F3342-4070-443A-B52A-1ACAFC1DCB10}" destId="{43D79A57-7CEC-430B-99B0-71D254D28F0F}" srcOrd="0" destOrd="0" presId="urn:microsoft.com/office/officeart/2005/8/layout/orgChart1"/>
    <dgm:cxn modelId="{6EAD5843-A478-4B16-8D1D-4B37B98DB459}" type="presParOf" srcId="{EE5F3342-4070-443A-B52A-1ACAFC1DCB10}" destId="{8C0928BF-6D38-4A8D-9B37-DA240ED2945A}" srcOrd="1" destOrd="0" presId="urn:microsoft.com/office/officeart/2005/8/layout/orgChart1"/>
    <dgm:cxn modelId="{03A0D0C9-FB0C-42DB-838E-7D6ED040F87F}" type="presParOf" srcId="{672DCC59-C386-412D-B8F7-86D760BEA3B4}" destId="{02BC1A01-87C2-4BDF-B04B-4EA59FF39014}" srcOrd="1" destOrd="0" presId="urn:microsoft.com/office/officeart/2005/8/layout/orgChart1"/>
    <dgm:cxn modelId="{F824EEB4-80FC-469F-89A5-31060E837CEF}" type="presParOf" srcId="{672DCC59-C386-412D-B8F7-86D760BEA3B4}" destId="{04F6FABE-3F89-4F4E-84D0-31EA66C2BE55}" srcOrd="2" destOrd="0" presId="urn:microsoft.com/office/officeart/2005/8/layout/orgChart1"/>
    <dgm:cxn modelId="{7B2E9871-998D-4EF8-B0DE-F2AC6E2E04C1}" type="presParOf" srcId="{9D5973CF-4960-426E-BE49-C774143549BF}" destId="{C4234D43-8AFE-4899-8968-6B6FFF0F865E}" srcOrd="4" destOrd="0" presId="urn:microsoft.com/office/officeart/2005/8/layout/orgChart1"/>
    <dgm:cxn modelId="{F1C3C3F0-0B1B-44C6-B23D-F62A239FEF76}" type="presParOf" srcId="{9D5973CF-4960-426E-BE49-C774143549BF}" destId="{4511BC26-24BA-4422-B9C0-6065B100C13D}" srcOrd="5" destOrd="0" presId="urn:microsoft.com/office/officeart/2005/8/layout/orgChart1"/>
    <dgm:cxn modelId="{9A9A1CCF-36F0-43E7-A4F7-E6F073B4C5BC}" type="presParOf" srcId="{4511BC26-24BA-4422-B9C0-6065B100C13D}" destId="{D1539C87-B4ED-4BBD-B5C2-B7EC745B00E7}" srcOrd="0" destOrd="0" presId="urn:microsoft.com/office/officeart/2005/8/layout/orgChart1"/>
    <dgm:cxn modelId="{7A483871-D957-4932-8F37-F4F2BAA0FD29}" type="presParOf" srcId="{D1539C87-B4ED-4BBD-B5C2-B7EC745B00E7}" destId="{CECA9B9B-C008-4D5E-94A2-1C2919922015}" srcOrd="0" destOrd="0" presId="urn:microsoft.com/office/officeart/2005/8/layout/orgChart1"/>
    <dgm:cxn modelId="{7F87D405-15F9-41EC-BA5C-D5C23D9D1045}" type="presParOf" srcId="{D1539C87-B4ED-4BBD-B5C2-B7EC745B00E7}" destId="{8602FA81-84A0-496E-9971-F01C7A787C90}" srcOrd="1" destOrd="0" presId="urn:microsoft.com/office/officeart/2005/8/layout/orgChart1"/>
    <dgm:cxn modelId="{0AC21E7D-394E-4723-8FE7-7BF99F41F4F2}" type="presParOf" srcId="{4511BC26-24BA-4422-B9C0-6065B100C13D}" destId="{706ED406-A05B-40D9-BD4B-021F4BA0BFF3}" srcOrd="1" destOrd="0" presId="urn:microsoft.com/office/officeart/2005/8/layout/orgChart1"/>
    <dgm:cxn modelId="{B5D0D52D-221A-4605-8A8E-3851918F80FE}" type="presParOf" srcId="{4511BC26-24BA-4422-B9C0-6065B100C13D}" destId="{6F5B63C9-05E0-4736-AD0A-351E6F8EF81D}" srcOrd="2" destOrd="0" presId="urn:microsoft.com/office/officeart/2005/8/layout/orgChart1"/>
    <dgm:cxn modelId="{7319B30A-B046-499E-94EF-CC9D37E0DFD0}" type="presParOf" srcId="{9D5973CF-4960-426E-BE49-C774143549BF}" destId="{F1B82673-0E19-4F1C-8107-E91815F265D3}" srcOrd="6" destOrd="0" presId="urn:microsoft.com/office/officeart/2005/8/layout/orgChart1"/>
    <dgm:cxn modelId="{6F19D7A7-FF2E-42BB-8613-BB1CB00890BA}" type="presParOf" srcId="{9D5973CF-4960-426E-BE49-C774143549BF}" destId="{280A2748-1EE5-4FD3-8D9F-5620AEC92C67}" srcOrd="7" destOrd="0" presId="urn:microsoft.com/office/officeart/2005/8/layout/orgChart1"/>
    <dgm:cxn modelId="{6AED03BC-5522-4FC6-90DF-403BFECAEBCF}" type="presParOf" srcId="{280A2748-1EE5-4FD3-8D9F-5620AEC92C67}" destId="{6AC3968C-F099-46BC-A69B-6B91A2FDEC2A}" srcOrd="0" destOrd="0" presId="urn:microsoft.com/office/officeart/2005/8/layout/orgChart1"/>
    <dgm:cxn modelId="{B1F07F89-B7DC-4BB5-82F1-6C51A7E0AF23}" type="presParOf" srcId="{6AC3968C-F099-46BC-A69B-6B91A2FDEC2A}" destId="{5157D73C-7E76-4AB9-8416-981C7621888A}" srcOrd="0" destOrd="0" presId="urn:microsoft.com/office/officeart/2005/8/layout/orgChart1"/>
    <dgm:cxn modelId="{249639AA-A845-41A4-B5F1-61B2B27CE405}" type="presParOf" srcId="{6AC3968C-F099-46BC-A69B-6B91A2FDEC2A}" destId="{13BC4EFF-1D56-4761-B4DF-A9DA0C92094F}" srcOrd="1" destOrd="0" presId="urn:microsoft.com/office/officeart/2005/8/layout/orgChart1"/>
    <dgm:cxn modelId="{CFBCCC16-1128-4489-A8BF-C382E471B01F}" type="presParOf" srcId="{280A2748-1EE5-4FD3-8D9F-5620AEC92C67}" destId="{F4644200-0012-4D4E-8508-7B72AA6C56A0}" srcOrd="1" destOrd="0" presId="urn:microsoft.com/office/officeart/2005/8/layout/orgChart1"/>
    <dgm:cxn modelId="{1BD7A614-012C-4E76-AB80-168B5C7F97BB}" type="presParOf" srcId="{280A2748-1EE5-4FD3-8D9F-5620AEC92C67}" destId="{3480C398-1BDC-4B4D-8607-080688770A5C}" srcOrd="2" destOrd="0" presId="urn:microsoft.com/office/officeart/2005/8/layout/orgChart1"/>
    <dgm:cxn modelId="{D94D7F95-173E-4702-8C47-22FBEB8FB13A}" type="presParOf" srcId="{9CC81FB9-C8D5-4BD5-82D8-5E65BE540F48}" destId="{9163A41B-BE59-4EEC-9319-C7B1B3780591}" srcOrd="2" destOrd="0" presId="urn:microsoft.com/office/officeart/2005/8/layout/orgChart1"/>
    <dgm:cxn modelId="{198CCEC1-C525-4F42-A708-E87F2A33799F}" type="presParOf" srcId="{C3B5B445-53FC-485C-93A9-109D361EEDEF}" destId="{3D367E92-86C4-4800-890D-E420390834F5}" srcOrd="2" destOrd="0" presId="urn:microsoft.com/office/officeart/2005/8/layout/orgChart1"/>
    <dgm:cxn modelId="{49BC2394-F7FA-4BCD-902D-7640C13F2EFE}" type="presParOf" srcId="{C3B5B445-53FC-485C-93A9-109D361EEDEF}" destId="{BCB8A5CE-D988-44F9-9D02-0C3A0AE8921F}" srcOrd="3" destOrd="0" presId="urn:microsoft.com/office/officeart/2005/8/layout/orgChart1"/>
    <dgm:cxn modelId="{8B14FF45-4B95-47EB-AF28-A9884C37566C}" type="presParOf" srcId="{BCB8A5CE-D988-44F9-9D02-0C3A0AE8921F}" destId="{33018D0C-6560-45C3-A00F-F1B6EEB3F544}" srcOrd="0" destOrd="0" presId="urn:microsoft.com/office/officeart/2005/8/layout/orgChart1"/>
    <dgm:cxn modelId="{30312101-F723-45A4-AFB3-32E6C7001385}" type="presParOf" srcId="{33018D0C-6560-45C3-A00F-F1B6EEB3F544}" destId="{AB53A8D1-72AE-4ADD-B21C-1A8119F79543}" srcOrd="0" destOrd="0" presId="urn:microsoft.com/office/officeart/2005/8/layout/orgChart1"/>
    <dgm:cxn modelId="{46419BE1-D101-4BC4-AC67-4A11066BED29}" type="presParOf" srcId="{33018D0C-6560-45C3-A00F-F1B6EEB3F544}" destId="{023038BA-4E9A-4F8B-99B8-2ACC67A977E8}" srcOrd="1" destOrd="0" presId="urn:microsoft.com/office/officeart/2005/8/layout/orgChart1"/>
    <dgm:cxn modelId="{24F494C0-B84E-4CDB-A5C4-2E4D922262D0}" type="presParOf" srcId="{BCB8A5CE-D988-44F9-9D02-0C3A0AE8921F}" destId="{D4BBFF5E-DEE5-4CE9-A83C-00B2F7EBD579}" srcOrd="1" destOrd="0" presId="urn:microsoft.com/office/officeart/2005/8/layout/orgChart1"/>
    <dgm:cxn modelId="{A790A445-599D-4C39-8847-E3CCE16BE5EB}" type="presParOf" srcId="{D4BBFF5E-DEE5-4CE9-A83C-00B2F7EBD579}" destId="{61FBF8BD-0CB8-4BC1-AC97-84554451CCDF}" srcOrd="0" destOrd="0" presId="urn:microsoft.com/office/officeart/2005/8/layout/orgChart1"/>
    <dgm:cxn modelId="{05EDF38E-1859-4A99-8581-36A08E27A0D6}" type="presParOf" srcId="{D4BBFF5E-DEE5-4CE9-A83C-00B2F7EBD579}" destId="{A548C117-5962-4AE7-B890-F7E812AE79FC}" srcOrd="1" destOrd="0" presId="urn:microsoft.com/office/officeart/2005/8/layout/orgChart1"/>
    <dgm:cxn modelId="{7AC26B01-18DD-47BA-912B-2126F1FE929D}" type="presParOf" srcId="{A548C117-5962-4AE7-B890-F7E812AE79FC}" destId="{0EE34E23-173D-4043-8BA3-30233D960976}" srcOrd="0" destOrd="0" presId="urn:microsoft.com/office/officeart/2005/8/layout/orgChart1"/>
    <dgm:cxn modelId="{CC2E177F-47B8-4351-9C2D-8E93D3D873E0}" type="presParOf" srcId="{0EE34E23-173D-4043-8BA3-30233D960976}" destId="{0B2B7975-F0E4-4792-981A-64BB44A9A79B}" srcOrd="0" destOrd="0" presId="urn:microsoft.com/office/officeart/2005/8/layout/orgChart1"/>
    <dgm:cxn modelId="{F22F529C-D74D-407F-AE9C-D2C9E67AE27F}" type="presParOf" srcId="{0EE34E23-173D-4043-8BA3-30233D960976}" destId="{1001176A-95BF-47E7-8370-9A39C3C6DBCB}" srcOrd="1" destOrd="0" presId="urn:microsoft.com/office/officeart/2005/8/layout/orgChart1"/>
    <dgm:cxn modelId="{A073C0F7-A375-4E7B-B34E-3E03AC3964CD}" type="presParOf" srcId="{A548C117-5962-4AE7-B890-F7E812AE79FC}" destId="{60B9F219-83A9-42DA-8CD3-BC7629F49FEB}" srcOrd="1" destOrd="0" presId="urn:microsoft.com/office/officeart/2005/8/layout/orgChart1"/>
    <dgm:cxn modelId="{956A5281-7024-4B3E-B0DF-2F367E5CF30B}" type="presParOf" srcId="{A548C117-5962-4AE7-B890-F7E812AE79FC}" destId="{4B64A420-34FC-492C-9391-7E92BE2BDA6C}" srcOrd="2" destOrd="0" presId="urn:microsoft.com/office/officeart/2005/8/layout/orgChart1"/>
    <dgm:cxn modelId="{6F7A1600-7B2E-4FDA-948F-84F90A32129A}" type="presParOf" srcId="{D4BBFF5E-DEE5-4CE9-A83C-00B2F7EBD579}" destId="{9508E336-93A8-40B3-8417-857BAF094448}" srcOrd="2" destOrd="0" presId="urn:microsoft.com/office/officeart/2005/8/layout/orgChart1"/>
    <dgm:cxn modelId="{933CAEEF-0839-4365-B244-8AD0237430B4}" type="presParOf" srcId="{D4BBFF5E-DEE5-4CE9-A83C-00B2F7EBD579}" destId="{C3E9532D-1586-40AD-8EE7-7E2DAE181C3D}" srcOrd="3" destOrd="0" presId="urn:microsoft.com/office/officeart/2005/8/layout/orgChart1"/>
    <dgm:cxn modelId="{8FE3962D-87F8-4AF6-BF93-B3FF535D973D}" type="presParOf" srcId="{C3E9532D-1586-40AD-8EE7-7E2DAE181C3D}" destId="{7E2E50D5-3604-4080-8B02-F435F966BCC9}" srcOrd="0" destOrd="0" presId="urn:microsoft.com/office/officeart/2005/8/layout/orgChart1"/>
    <dgm:cxn modelId="{F328533C-C670-4233-8AFF-78A4AEC415BD}" type="presParOf" srcId="{7E2E50D5-3604-4080-8B02-F435F966BCC9}" destId="{913E3CFF-6DA2-4145-8C16-26E7C7437F90}" srcOrd="0" destOrd="0" presId="urn:microsoft.com/office/officeart/2005/8/layout/orgChart1"/>
    <dgm:cxn modelId="{10C006CA-EC0D-4C64-B0B3-BB8130AE0E2B}" type="presParOf" srcId="{7E2E50D5-3604-4080-8B02-F435F966BCC9}" destId="{88EE44DB-C3CA-49DB-A5A6-162B2A84A913}" srcOrd="1" destOrd="0" presId="urn:microsoft.com/office/officeart/2005/8/layout/orgChart1"/>
    <dgm:cxn modelId="{36C2F08C-71FC-472E-86DE-0F17B9731587}" type="presParOf" srcId="{C3E9532D-1586-40AD-8EE7-7E2DAE181C3D}" destId="{496E5ED3-B05C-4D09-A08D-F60092B11DC8}" srcOrd="1" destOrd="0" presId="urn:microsoft.com/office/officeart/2005/8/layout/orgChart1"/>
    <dgm:cxn modelId="{082CAF2A-42B6-4152-A951-7329D36F1C62}" type="presParOf" srcId="{C3E9532D-1586-40AD-8EE7-7E2DAE181C3D}" destId="{82DF7304-2FEE-4EE8-93B7-A09DF3E986F0}" srcOrd="2" destOrd="0" presId="urn:microsoft.com/office/officeart/2005/8/layout/orgChart1"/>
    <dgm:cxn modelId="{ED71B068-AB19-4AF9-852C-F44D356E7C31}" type="presParOf" srcId="{D4BBFF5E-DEE5-4CE9-A83C-00B2F7EBD579}" destId="{3538E69E-8F57-419C-906D-E53677ACCF0F}" srcOrd="4" destOrd="0" presId="urn:microsoft.com/office/officeart/2005/8/layout/orgChart1"/>
    <dgm:cxn modelId="{36686D2A-9B5A-4D1D-A893-D5F7BA043A61}" type="presParOf" srcId="{D4BBFF5E-DEE5-4CE9-A83C-00B2F7EBD579}" destId="{A5BB9773-AD43-451C-AB33-7701ACCC5A15}" srcOrd="5" destOrd="0" presId="urn:microsoft.com/office/officeart/2005/8/layout/orgChart1"/>
    <dgm:cxn modelId="{7810D0D5-8EC2-45BF-AA5C-BB863281E560}" type="presParOf" srcId="{A5BB9773-AD43-451C-AB33-7701ACCC5A15}" destId="{47962756-040A-45EB-9332-E831CD118CFA}" srcOrd="0" destOrd="0" presId="urn:microsoft.com/office/officeart/2005/8/layout/orgChart1"/>
    <dgm:cxn modelId="{2A6D0C96-D085-4590-A845-6BDF5686B9B5}" type="presParOf" srcId="{47962756-040A-45EB-9332-E831CD118CFA}" destId="{20E8093F-61AF-4E27-978D-C2B7627C9374}" srcOrd="0" destOrd="0" presId="urn:microsoft.com/office/officeart/2005/8/layout/orgChart1"/>
    <dgm:cxn modelId="{083E33C2-1C57-44A7-96DC-DE1E9A3F6CBD}" type="presParOf" srcId="{47962756-040A-45EB-9332-E831CD118CFA}" destId="{48C640DA-26DC-45AE-8F35-81EDEDAA9ED5}" srcOrd="1" destOrd="0" presId="urn:microsoft.com/office/officeart/2005/8/layout/orgChart1"/>
    <dgm:cxn modelId="{AC0427B4-B41B-4157-ADFA-CF21BC06C3A5}" type="presParOf" srcId="{A5BB9773-AD43-451C-AB33-7701ACCC5A15}" destId="{5615A261-6FB9-4F68-8845-19C258483AE9}" srcOrd="1" destOrd="0" presId="urn:microsoft.com/office/officeart/2005/8/layout/orgChart1"/>
    <dgm:cxn modelId="{64CC5732-85AE-4171-AA05-78A16684651B}" type="presParOf" srcId="{A5BB9773-AD43-451C-AB33-7701ACCC5A15}" destId="{D5864186-EE60-4044-B8A0-92B6857B589F}" srcOrd="2" destOrd="0" presId="urn:microsoft.com/office/officeart/2005/8/layout/orgChart1"/>
    <dgm:cxn modelId="{631ECD67-2179-4ED5-8246-D0BDB6134F48}" type="presParOf" srcId="{BCB8A5CE-D988-44F9-9D02-0C3A0AE8921F}" destId="{38D6C1EF-FC96-4ECA-BD00-0522FA1A4BE3}" srcOrd="2" destOrd="0" presId="urn:microsoft.com/office/officeart/2005/8/layout/orgChart1"/>
    <dgm:cxn modelId="{12E73F9F-06DF-42C9-A1F1-74DA4C9FBD41}" type="presParOf" srcId="{324C4A52-F45A-4CCF-A157-0FC11971F8D1}" destId="{CDD839C0-0AF7-4964-8708-3C81E7EACDD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3206E6-925A-4E31-8774-9A7B270061D2}"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A2ADFB54-B3C8-48BB-8C8F-EBFF21677CBB}">
      <dgm:prSet phldrT="[Text]"/>
      <dgm:spPr/>
      <dgm:t>
        <a:bodyPr/>
        <a:lstStyle/>
        <a:p>
          <a:r>
            <a:rPr lang="en-US" dirty="0"/>
            <a:t>PV</a:t>
          </a:r>
        </a:p>
      </dgm:t>
    </dgm:pt>
    <dgm:pt modelId="{91B132FE-7228-4B9D-9199-1E5879ED695F}" type="parTrans" cxnId="{8786FD41-358C-466D-998F-9E34FEC1A4D0}">
      <dgm:prSet/>
      <dgm:spPr/>
      <dgm:t>
        <a:bodyPr/>
        <a:lstStyle/>
        <a:p>
          <a:endParaRPr lang="en-US"/>
        </a:p>
      </dgm:t>
    </dgm:pt>
    <dgm:pt modelId="{8A3F64E1-2E04-46ED-8E1E-8455BC61C8FB}" type="sibTrans" cxnId="{8786FD41-358C-466D-998F-9E34FEC1A4D0}">
      <dgm:prSet/>
      <dgm:spPr/>
      <dgm:t>
        <a:bodyPr/>
        <a:lstStyle/>
        <a:p>
          <a:endParaRPr lang="en-US"/>
        </a:p>
      </dgm:t>
    </dgm:pt>
    <dgm:pt modelId="{FD2BF797-D272-4BBB-A691-CC0525889548}">
      <dgm:prSet phldrT="[Text]"/>
      <dgm:spPr/>
      <dgm:t>
        <a:bodyPr/>
        <a:lstStyle/>
        <a:p>
          <a:r>
            <a:rPr lang="en-US" dirty="0"/>
            <a:t>Simple loan</a:t>
          </a:r>
        </a:p>
      </dgm:t>
    </dgm:pt>
    <dgm:pt modelId="{3A2B2A38-A4CF-461D-AB61-718C3B89435D}" type="parTrans" cxnId="{EA2E7255-6805-4E93-93AE-03C02DE9C614}">
      <dgm:prSet/>
      <dgm:spPr/>
      <dgm:t>
        <a:bodyPr/>
        <a:lstStyle/>
        <a:p>
          <a:endParaRPr lang="en-US"/>
        </a:p>
      </dgm:t>
    </dgm:pt>
    <dgm:pt modelId="{289A7BA5-879C-49CF-B3D7-34E821D1957E}" type="sibTrans" cxnId="{EA2E7255-6805-4E93-93AE-03C02DE9C614}">
      <dgm:prSet/>
      <dgm:spPr/>
      <dgm:t>
        <a:bodyPr/>
        <a:lstStyle/>
        <a:p>
          <a:endParaRPr lang="en-US"/>
        </a:p>
      </dgm:t>
    </dgm:pt>
    <dgm:pt modelId="{7C6BFE67-6B01-47E2-AB9A-611B8203F142}">
      <dgm:prSet phldrT="[Text]"/>
      <dgm:spPr/>
      <dgm:t>
        <a:bodyPr/>
        <a:lstStyle/>
        <a:p>
          <a:r>
            <a:rPr lang="en-US" dirty="0"/>
            <a:t>Fixed payment loan</a:t>
          </a:r>
        </a:p>
      </dgm:t>
    </dgm:pt>
    <dgm:pt modelId="{EB590340-CA6C-471B-8BD4-3832CFFDF5C1}" type="parTrans" cxnId="{40B21A37-093D-4D58-84DE-E57525DE3110}">
      <dgm:prSet/>
      <dgm:spPr/>
      <dgm:t>
        <a:bodyPr/>
        <a:lstStyle/>
        <a:p>
          <a:endParaRPr lang="en-US"/>
        </a:p>
      </dgm:t>
    </dgm:pt>
    <dgm:pt modelId="{5366B19D-F7E9-42D4-8052-1B8B3773DFA3}" type="sibTrans" cxnId="{40B21A37-093D-4D58-84DE-E57525DE3110}">
      <dgm:prSet/>
      <dgm:spPr/>
      <dgm:t>
        <a:bodyPr/>
        <a:lstStyle/>
        <a:p>
          <a:endParaRPr lang="en-US"/>
        </a:p>
      </dgm:t>
    </dgm:pt>
    <dgm:pt modelId="{99796A62-BF3C-4A27-97B4-1C81D61FD019}">
      <dgm:prSet phldrT="[Text]"/>
      <dgm:spPr/>
      <dgm:t>
        <a:bodyPr/>
        <a:lstStyle/>
        <a:p>
          <a:r>
            <a:rPr lang="en-US" dirty="0"/>
            <a:t>Coupon bond</a:t>
          </a:r>
        </a:p>
      </dgm:t>
    </dgm:pt>
    <dgm:pt modelId="{DB5BE54F-E713-4E20-8443-489412B940AB}" type="parTrans" cxnId="{2C06AEA5-4F55-4ACE-99AB-D7A4EFC2C4D1}">
      <dgm:prSet/>
      <dgm:spPr/>
      <dgm:t>
        <a:bodyPr/>
        <a:lstStyle/>
        <a:p>
          <a:endParaRPr lang="en-US"/>
        </a:p>
      </dgm:t>
    </dgm:pt>
    <dgm:pt modelId="{B71FE5E6-7DB2-4BE9-B529-B3E06757DE32}" type="sibTrans" cxnId="{2C06AEA5-4F55-4ACE-99AB-D7A4EFC2C4D1}">
      <dgm:prSet/>
      <dgm:spPr/>
      <dgm:t>
        <a:bodyPr/>
        <a:lstStyle/>
        <a:p>
          <a:endParaRPr lang="en-US"/>
        </a:p>
      </dgm:t>
    </dgm:pt>
    <dgm:pt modelId="{2696F3F7-FBB3-4601-9BE5-D4D553F6E902}">
      <dgm:prSet phldrT="[Text]"/>
      <dgm:spPr/>
      <dgm:t>
        <a:bodyPr/>
        <a:lstStyle/>
        <a:p>
          <a:r>
            <a:rPr lang="en-US" dirty="0"/>
            <a:t>Discount bond</a:t>
          </a:r>
        </a:p>
      </dgm:t>
    </dgm:pt>
    <dgm:pt modelId="{13667C09-C3FC-477D-85C9-7A8437AD656B}" type="parTrans" cxnId="{28489BBC-76BB-4188-97ED-D93EF79E9933}">
      <dgm:prSet/>
      <dgm:spPr/>
      <dgm:t>
        <a:bodyPr/>
        <a:lstStyle/>
        <a:p>
          <a:endParaRPr lang="en-US"/>
        </a:p>
      </dgm:t>
    </dgm:pt>
    <dgm:pt modelId="{CCD95D67-5671-4E6A-B803-C1ACA524B827}" type="sibTrans" cxnId="{28489BBC-76BB-4188-97ED-D93EF79E9933}">
      <dgm:prSet/>
      <dgm:spPr/>
      <dgm:t>
        <a:bodyPr/>
        <a:lstStyle/>
        <a:p>
          <a:endParaRPr lang="en-US"/>
        </a:p>
      </dgm:t>
    </dgm:pt>
    <dgm:pt modelId="{44670096-9094-480E-83F6-B3ED22724449}" type="pres">
      <dgm:prSet presAssocID="{513206E6-925A-4E31-8774-9A7B270061D2}" presName="Name0" presStyleCnt="0">
        <dgm:presLayoutVars>
          <dgm:chMax val="1"/>
          <dgm:dir/>
          <dgm:animLvl val="ctr"/>
          <dgm:resizeHandles val="exact"/>
        </dgm:presLayoutVars>
      </dgm:prSet>
      <dgm:spPr/>
    </dgm:pt>
    <dgm:pt modelId="{DD856B0A-E144-48D1-B58C-956C2A940045}" type="pres">
      <dgm:prSet presAssocID="{A2ADFB54-B3C8-48BB-8C8F-EBFF21677CBB}" presName="centerShape" presStyleLbl="node0" presStyleIdx="0" presStyleCnt="1"/>
      <dgm:spPr/>
    </dgm:pt>
    <dgm:pt modelId="{91C65728-9049-43BA-A9E8-81313E9724FB}" type="pres">
      <dgm:prSet presAssocID="{3A2B2A38-A4CF-461D-AB61-718C3B89435D}" presName="parTrans" presStyleLbl="sibTrans2D1" presStyleIdx="0" presStyleCnt="4"/>
      <dgm:spPr/>
    </dgm:pt>
    <dgm:pt modelId="{E58C46D9-EB43-4709-A235-7A100B8300F4}" type="pres">
      <dgm:prSet presAssocID="{3A2B2A38-A4CF-461D-AB61-718C3B89435D}" presName="connectorText" presStyleLbl="sibTrans2D1" presStyleIdx="0" presStyleCnt="4"/>
      <dgm:spPr/>
    </dgm:pt>
    <dgm:pt modelId="{CE4F8BE0-27DE-486E-A238-E7B452616D16}" type="pres">
      <dgm:prSet presAssocID="{FD2BF797-D272-4BBB-A691-CC0525889548}" presName="node" presStyleLbl="node1" presStyleIdx="0" presStyleCnt="4">
        <dgm:presLayoutVars>
          <dgm:bulletEnabled val="1"/>
        </dgm:presLayoutVars>
      </dgm:prSet>
      <dgm:spPr/>
    </dgm:pt>
    <dgm:pt modelId="{EDF161BE-1656-4CD1-81F5-F2DAF5CE0657}" type="pres">
      <dgm:prSet presAssocID="{EB590340-CA6C-471B-8BD4-3832CFFDF5C1}" presName="parTrans" presStyleLbl="sibTrans2D1" presStyleIdx="1" presStyleCnt="4"/>
      <dgm:spPr/>
    </dgm:pt>
    <dgm:pt modelId="{F1D45930-8105-4DD9-8436-1B438DE06558}" type="pres">
      <dgm:prSet presAssocID="{EB590340-CA6C-471B-8BD4-3832CFFDF5C1}" presName="connectorText" presStyleLbl="sibTrans2D1" presStyleIdx="1" presStyleCnt="4"/>
      <dgm:spPr/>
    </dgm:pt>
    <dgm:pt modelId="{A4BD383C-2B90-4408-B608-8860DE8F0272}" type="pres">
      <dgm:prSet presAssocID="{7C6BFE67-6B01-47E2-AB9A-611B8203F142}" presName="node" presStyleLbl="node1" presStyleIdx="1" presStyleCnt="4">
        <dgm:presLayoutVars>
          <dgm:bulletEnabled val="1"/>
        </dgm:presLayoutVars>
      </dgm:prSet>
      <dgm:spPr/>
    </dgm:pt>
    <dgm:pt modelId="{1E1987B0-DB74-4053-8FFD-1CAF8D7E5C97}" type="pres">
      <dgm:prSet presAssocID="{DB5BE54F-E713-4E20-8443-489412B940AB}" presName="parTrans" presStyleLbl="sibTrans2D1" presStyleIdx="2" presStyleCnt="4"/>
      <dgm:spPr/>
    </dgm:pt>
    <dgm:pt modelId="{D59F0DFE-E3C4-4BD9-BA71-37FEA46DAA5D}" type="pres">
      <dgm:prSet presAssocID="{DB5BE54F-E713-4E20-8443-489412B940AB}" presName="connectorText" presStyleLbl="sibTrans2D1" presStyleIdx="2" presStyleCnt="4"/>
      <dgm:spPr/>
    </dgm:pt>
    <dgm:pt modelId="{ED152361-2674-49C6-9F36-2BE38EB384F8}" type="pres">
      <dgm:prSet presAssocID="{99796A62-BF3C-4A27-97B4-1C81D61FD019}" presName="node" presStyleLbl="node1" presStyleIdx="2" presStyleCnt="4">
        <dgm:presLayoutVars>
          <dgm:bulletEnabled val="1"/>
        </dgm:presLayoutVars>
      </dgm:prSet>
      <dgm:spPr/>
    </dgm:pt>
    <dgm:pt modelId="{78C836D9-F5B9-427C-BF62-2029ABB134DE}" type="pres">
      <dgm:prSet presAssocID="{13667C09-C3FC-477D-85C9-7A8437AD656B}" presName="parTrans" presStyleLbl="sibTrans2D1" presStyleIdx="3" presStyleCnt="4"/>
      <dgm:spPr/>
    </dgm:pt>
    <dgm:pt modelId="{522F3B81-A753-418E-8244-8EF3AE1F4995}" type="pres">
      <dgm:prSet presAssocID="{13667C09-C3FC-477D-85C9-7A8437AD656B}" presName="connectorText" presStyleLbl="sibTrans2D1" presStyleIdx="3" presStyleCnt="4"/>
      <dgm:spPr/>
    </dgm:pt>
    <dgm:pt modelId="{B1AE7F80-94D1-48A6-A76C-5C5DA74B2B7F}" type="pres">
      <dgm:prSet presAssocID="{2696F3F7-FBB3-4601-9BE5-D4D553F6E902}" presName="node" presStyleLbl="node1" presStyleIdx="3" presStyleCnt="4">
        <dgm:presLayoutVars>
          <dgm:bulletEnabled val="1"/>
        </dgm:presLayoutVars>
      </dgm:prSet>
      <dgm:spPr/>
    </dgm:pt>
  </dgm:ptLst>
  <dgm:cxnLst>
    <dgm:cxn modelId="{964DD802-FFFE-440C-9E13-5B2E6B73653E}" type="presOf" srcId="{2696F3F7-FBB3-4601-9BE5-D4D553F6E902}" destId="{B1AE7F80-94D1-48A6-A76C-5C5DA74B2B7F}" srcOrd="0" destOrd="0" presId="urn:microsoft.com/office/officeart/2005/8/layout/radial5"/>
    <dgm:cxn modelId="{9F01AD0C-0472-441B-88D6-9CF7C6514DBC}" type="presOf" srcId="{513206E6-925A-4E31-8774-9A7B270061D2}" destId="{44670096-9094-480E-83F6-B3ED22724449}" srcOrd="0" destOrd="0" presId="urn:microsoft.com/office/officeart/2005/8/layout/radial5"/>
    <dgm:cxn modelId="{6A47A31F-8B9C-4526-9D47-B802D4D53941}" type="presOf" srcId="{EB590340-CA6C-471B-8BD4-3832CFFDF5C1}" destId="{EDF161BE-1656-4CD1-81F5-F2DAF5CE0657}" srcOrd="0" destOrd="0" presId="urn:microsoft.com/office/officeart/2005/8/layout/radial5"/>
    <dgm:cxn modelId="{348F8E28-39F9-4816-A36F-989763762980}" type="presOf" srcId="{99796A62-BF3C-4A27-97B4-1C81D61FD019}" destId="{ED152361-2674-49C6-9F36-2BE38EB384F8}" srcOrd="0" destOrd="0" presId="urn:microsoft.com/office/officeart/2005/8/layout/radial5"/>
    <dgm:cxn modelId="{40B21A37-093D-4D58-84DE-E57525DE3110}" srcId="{A2ADFB54-B3C8-48BB-8C8F-EBFF21677CBB}" destId="{7C6BFE67-6B01-47E2-AB9A-611B8203F142}" srcOrd="1" destOrd="0" parTransId="{EB590340-CA6C-471B-8BD4-3832CFFDF5C1}" sibTransId="{5366B19D-F7E9-42D4-8052-1B8B3773DFA3}"/>
    <dgm:cxn modelId="{8786FD41-358C-466D-998F-9E34FEC1A4D0}" srcId="{513206E6-925A-4E31-8774-9A7B270061D2}" destId="{A2ADFB54-B3C8-48BB-8C8F-EBFF21677CBB}" srcOrd="0" destOrd="0" parTransId="{91B132FE-7228-4B9D-9199-1E5879ED695F}" sibTransId="{8A3F64E1-2E04-46ED-8E1E-8455BC61C8FB}"/>
    <dgm:cxn modelId="{3CD0EB69-8FFE-4C54-ACB6-A99CB3C2DFE1}" type="presOf" srcId="{3A2B2A38-A4CF-461D-AB61-718C3B89435D}" destId="{E58C46D9-EB43-4709-A235-7A100B8300F4}" srcOrd="1" destOrd="0" presId="urn:microsoft.com/office/officeart/2005/8/layout/radial5"/>
    <dgm:cxn modelId="{EA2E7255-6805-4E93-93AE-03C02DE9C614}" srcId="{A2ADFB54-B3C8-48BB-8C8F-EBFF21677CBB}" destId="{FD2BF797-D272-4BBB-A691-CC0525889548}" srcOrd="0" destOrd="0" parTransId="{3A2B2A38-A4CF-461D-AB61-718C3B89435D}" sibTransId="{289A7BA5-879C-49CF-B3D7-34E821D1957E}"/>
    <dgm:cxn modelId="{29104885-F8D8-4F95-BAA7-068B4AA3CC19}" type="presOf" srcId="{13667C09-C3FC-477D-85C9-7A8437AD656B}" destId="{78C836D9-F5B9-427C-BF62-2029ABB134DE}" srcOrd="0" destOrd="0" presId="urn:microsoft.com/office/officeart/2005/8/layout/radial5"/>
    <dgm:cxn modelId="{1671068D-A54D-4B66-AFEC-2C577FFAA23C}" type="presOf" srcId="{FD2BF797-D272-4BBB-A691-CC0525889548}" destId="{CE4F8BE0-27DE-486E-A238-E7B452616D16}" srcOrd="0" destOrd="0" presId="urn:microsoft.com/office/officeart/2005/8/layout/radial5"/>
    <dgm:cxn modelId="{A4A55E9B-2ABD-4518-A2F3-EAAE69571288}" type="presOf" srcId="{7C6BFE67-6B01-47E2-AB9A-611B8203F142}" destId="{A4BD383C-2B90-4408-B608-8860DE8F0272}" srcOrd="0" destOrd="0" presId="urn:microsoft.com/office/officeart/2005/8/layout/radial5"/>
    <dgm:cxn modelId="{2C06AEA5-4F55-4ACE-99AB-D7A4EFC2C4D1}" srcId="{A2ADFB54-B3C8-48BB-8C8F-EBFF21677CBB}" destId="{99796A62-BF3C-4A27-97B4-1C81D61FD019}" srcOrd="2" destOrd="0" parTransId="{DB5BE54F-E713-4E20-8443-489412B940AB}" sibTransId="{B71FE5E6-7DB2-4BE9-B529-B3E06757DE32}"/>
    <dgm:cxn modelId="{12E7CEA8-4F6F-41B6-912E-1DC285D2F6F7}" type="presOf" srcId="{3A2B2A38-A4CF-461D-AB61-718C3B89435D}" destId="{91C65728-9049-43BA-A9E8-81313E9724FB}" srcOrd="0" destOrd="0" presId="urn:microsoft.com/office/officeart/2005/8/layout/radial5"/>
    <dgm:cxn modelId="{85D31EAD-5F84-42F7-AA46-CC029C084140}" type="presOf" srcId="{DB5BE54F-E713-4E20-8443-489412B940AB}" destId="{D59F0DFE-E3C4-4BD9-BA71-37FEA46DAA5D}" srcOrd="1" destOrd="0" presId="urn:microsoft.com/office/officeart/2005/8/layout/radial5"/>
    <dgm:cxn modelId="{E3BD2CAF-1D9D-4169-842C-6006C723FC62}" type="presOf" srcId="{EB590340-CA6C-471B-8BD4-3832CFFDF5C1}" destId="{F1D45930-8105-4DD9-8436-1B438DE06558}" srcOrd="1" destOrd="0" presId="urn:microsoft.com/office/officeart/2005/8/layout/radial5"/>
    <dgm:cxn modelId="{28489BBC-76BB-4188-97ED-D93EF79E9933}" srcId="{A2ADFB54-B3C8-48BB-8C8F-EBFF21677CBB}" destId="{2696F3F7-FBB3-4601-9BE5-D4D553F6E902}" srcOrd="3" destOrd="0" parTransId="{13667C09-C3FC-477D-85C9-7A8437AD656B}" sibTransId="{CCD95D67-5671-4E6A-B803-C1ACA524B827}"/>
    <dgm:cxn modelId="{76EFB5D6-1AA9-4328-B7C8-89469EDF64F2}" type="presOf" srcId="{A2ADFB54-B3C8-48BB-8C8F-EBFF21677CBB}" destId="{DD856B0A-E144-48D1-B58C-956C2A940045}" srcOrd="0" destOrd="0" presId="urn:microsoft.com/office/officeart/2005/8/layout/radial5"/>
    <dgm:cxn modelId="{148BD7E9-507D-4BAE-BAEC-C8241D7DC986}" type="presOf" srcId="{13667C09-C3FC-477D-85C9-7A8437AD656B}" destId="{522F3B81-A753-418E-8244-8EF3AE1F4995}" srcOrd="1" destOrd="0" presId="urn:microsoft.com/office/officeart/2005/8/layout/radial5"/>
    <dgm:cxn modelId="{873D2BEE-08B5-466F-A237-F563EF7E9D4D}" type="presOf" srcId="{DB5BE54F-E713-4E20-8443-489412B940AB}" destId="{1E1987B0-DB74-4053-8FFD-1CAF8D7E5C97}" srcOrd="0" destOrd="0" presId="urn:microsoft.com/office/officeart/2005/8/layout/radial5"/>
    <dgm:cxn modelId="{D739B548-7F48-4707-BA01-BDE982E3AC48}" type="presParOf" srcId="{44670096-9094-480E-83F6-B3ED22724449}" destId="{DD856B0A-E144-48D1-B58C-956C2A940045}" srcOrd="0" destOrd="0" presId="urn:microsoft.com/office/officeart/2005/8/layout/radial5"/>
    <dgm:cxn modelId="{AFC22650-2458-47C6-A3DB-7E2434457669}" type="presParOf" srcId="{44670096-9094-480E-83F6-B3ED22724449}" destId="{91C65728-9049-43BA-A9E8-81313E9724FB}" srcOrd="1" destOrd="0" presId="urn:microsoft.com/office/officeart/2005/8/layout/radial5"/>
    <dgm:cxn modelId="{EBE279A1-3E92-4B1A-BCA9-2FC8A87FFFE4}" type="presParOf" srcId="{91C65728-9049-43BA-A9E8-81313E9724FB}" destId="{E58C46D9-EB43-4709-A235-7A100B8300F4}" srcOrd="0" destOrd="0" presId="urn:microsoft.com/office/officeart/2005/8/layout/radial5"/>
    <dgm:cxn modelId="{8014B6B8-B274-4FB9-B881-DCF26F59DAAC}" type="presParOf" srcId="{44670096-9094-480E-83F6-B3ED22724449}" destId="{CE4F8BE0-27DE-486E-A238-E7B452616D16}" srcOrd="2" destOrd="0" presId="urn:microsoft.com/office/officeart/2005/8/layout/radial5"/>
    <dgm:cxn modelId="{5842F363-2268-4A18-9E1A-64C195906138}" type="presParOf" srcId="{44670096-9094-480E-83F6-B3ED22724449}" destId="{EDF161BE-1656-4CD1-81F5-F2DAF5CE0657}" srcOrd="3" destOrd="0" presId="urn:microsoft.com/office/officeart/2005/8/layout/radial5"/>
    <dgm:cxn modelId="{0FA48D8D-F4B6-4B27-BFEC-326AD7C2DB14}" type="presParOf" srcId="{EDF161BE-1656-4CD1-81F5-F2DAF5CE0657}" destId="{F1D45930-8105-4DD9-8436-1B438DE06558}" srcOrd="0" destOrd="0" presId="urn:microsoft.com/office/officeart/2005/8/layout/radial5"/>
    <dgm:cxn modelId="{4B700E7C-894D-4323-BD5F-F31482A1029E}" type="presParOf" srcId="{44670096-9094-480E-83F6-B3ED22724449}" destId="{A4BD383C-2B90-4408-B608-8860DE8F0272}" srcOrd="4" destOrd="0" presId="urn:microsoft.com/office/officeart/2005/8/layout/radial5"/>
    <dgm:cxn modelId="{D7FEE7F7-BAA7-496B-AB16-BC928EC08E3C}" type="presParOf" srcId="{44670096-9094-480E-83F6-B3ED22724449}" destId="{1E1987B0-DB74-4053-8FFD-1CAF8D7E5C97}" srcOrd="5" destOrd="0" presId="urn:microsoft.com/office/officeart/2005/8/layout/radial5"/>
    <dgm:cxn modelId="{B29A63A3-B3A2-409C-AEB6-555FCB3831BF}" type="presParOf" srcId="{1E1987B0-DB74-4053-8FFD-1CAF8D7E5C97}" destId="{D59F0DFE-E3C4-4BD9-BA71-37FEA46DAA5D}" srcOrd="0" destOrd="0" presId="urn:microsoft.com/office/officeart/2005/8/layout/radial5"/>
    <dgm:cxn modelId="{8B479387-F0D2-443A-9325-6594D3053EE0}" type="presParOf" srcId="{44670096-9094-480E-83F6-B3ED22724449}" destId="{ED152361-2674-49C6-9F36-2BE38EB384F8}" srcOrd="6" destOrd="0" presId="urn:microsoft.com/office/officeart/2005/8/layout/radial5"/>
    <dgm:cxn modelId="{F53D1736-1D1A-4A51-B1D3-7E4D4B261B31}" type="presParOf" srcId="{44670096-9094-480E-83F6-B3ED22724449}" destId="{78C836D9-F5B9-427C-BF62-2029ABB134DE}" srcOrd="7" destOrd="0" presId="urn:microsoft.com/office/officeart/2005/8/layout/radial5"/>
    <dgm:cxn modelId="{831740D5-AE11-473A-94C1-6DE8E6638E8A}" type="presParOf" srcId="{78C836D9-F5B9-427C-BF62-2029ABB134DE}" destId="{522F3B81-A753-418E-8244-8EF3AE1F4995}" srcOrd="0" destOrd="0" presId="urn:microsoft.com/office/officeart/2005/8/layout/radial5"/>
    <dgm:cxn modelId="{274A2DAE-05D8-401F-AD11-1896FBCE29BA}" type="presParOf" srcId="{44670096-9094-480E-83F6-B3ED22724449}" destId="{B1AE7F80-94D1-48A6-A76C-5C5DA74B2B7F}"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8E69E-8F57-419C-906D-E53677ACCF0F}">
      <dsp:nvSpPr>
        <dsp:cNvPr id="0" name=""/>
        <dsp:cNvSpPr/>
      </dsp:nvSpPr>
      <dsp:spPr>
        <a:xfrm>
          <a:off x="4350011" y="1863806"/>
          <a:ext cx="572993" cy="2841545"/>
        </a:xfrm>
        <a:custGeom>
          <a:avLst/>
          <a:gdLst/>
          <a:ahLst/>
          <a:cxnLst/>
          <a:rect l="0" t="0" r="0" b="0"/>
          <a:pathLst>
            <a:path>
              <a:moveTo>
                <a:pt x="0" y="0"/>
              </a:moveTo>
              <a:lnTo>
                <a:pt x="0" y="2841545"/>
              </a:lnTo>
              <a:lnTo>
                <a:pt x="572993" y="284154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08E336-93A8-40B3-8417-857BAF094448}">
      <dsp:nvSpPr>
        <dsp:cNvPr id="0" name=""/>
        <dsp:cNvSpPr/>
      </dsp:nvSpPr>
      <dsp:spPr>
        <a:xfrm>
          <a:off x="4350011" y="1863806"/>
          <a:ext cx="572993" cy="1747492"/>
        </a:xfrm>
        <a:custGeom>
          <a:avLst/>
          <a:gdLst/>
          <a:ahLst/>
          <a:cxnLst/>
          <a:rect l="0" t="0" r="0" b="0"/>
          <a:pathLst>
            <a:path>
              <a:moveTo>
                <a:pt x="0" y="0"/>
              </a:moveTo>
              <a:lnTo>
                <a:pt x="0" y="1747492"/>
              </a:lnTo>
              <a:lnTo>
                <a:pt x="572993" y="1747492"/>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FBF8BD-0CB8-4BC1-AC97-84554451CCDF}">
      <dsp:nvSpPr>
        <dsp:cNvPr id="0" name=""/>
        <dsp:cNvSpPr/>
      </dsp:nvSpPr>
      <dsp:spPr>
        <a:xfrm>
          <a:off x="4350011" y="1863806"/>
          <a:ext cx="572993" cy="661595"/>
        </a:xfrm>
        <a:custGeom>
          <a:avLst/>
          <a:gdLst/>
          <a:ahLst/>
          <a:cxnLst/>
          <a:rect l="0" t="0" r="0" b="0"/>
          <a:pathLst>
            <a:path>
              <a:moveTo>
                <a:pt x="0" y="0"/>
              </a:moveTo>
              <a:lnTo>
                <a:pt x="0" y="661595"/>
              </a:lnTo>
              <a:lnTo>
                <a:pt x="572993" y="66159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367E92-86C4-4800-890D-E420390834F5}">
      <dsp:nvSpPr>
        <dsp:cNvPr id="0" name=""/>
        <dsp:cNvSpPr/>
      </dsp:nvSpPr>
      <dsp:spPr>
        <a:xfrm>
          <a:off x="3896399" y="949778"/>
          <a:ext cx="1981593" cy="270346"/>
        </a:xfrm>
        <a:custGeom>
          <a:avLst/>
          <a:gdLst/>
          <a:ahLst/>
          <a:cxnLst/>
          <a:rect l="0" t="0" r="0" b="0"/>
          <a:pathLst>
            <a:path>
              <a:moveTo>
                <a:pt x="0" y="0"/>
              </a:moveTo>
              <a:lnTo>
                <a:pt x="0" y="135173"/>
              </a:lnTo>
              <a:lnTo>
                <a:pt x="1981593" y="135173"/>
              </a:lnTo>
              <a:lnTo>
                <a:pt x="1981593" y="270346"/>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B82673-0E19-4F1C-8107-E91815F265D3}">
      <dsp:nvSpPr>
        <dsp:cNvPr id="0" name=""/>
        <dsp:cNvSpPr/>
      </dsp:nvSpPr>
      <dsp:spPr>
        <a:xfrm>
          <a:off x="374113" y="1863806"/>
          <a:ext cx="553926" cy="2976853"/>
        </a:xfrm>
        <a:custGeom>
          <a:avLst/>
          <a:gdLst/>
          <a:ahLst/>
          <a:cxnLst/>
          <a:rect l="0" t="0" r="0" b="0"/>
          <a:pathLst>
            <a:path>
              <a:moveTo>
                <a:pt x="0" y="0"/>
              </a:moveTo>
              <a:lnTo>
                <a:pt x="0" y="2976853"/>
              </a:lnTo>
              <a:lnTo>
                <a:pt x="553926" y="2976853"/>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234D43-8AFE-4899-8968-6B6FFF0F865E}">
      <dsp:nvSpPr>
        <dsp:cNvPr id="0" name=""/>
        <dsp:cNvSpPr/>
      </dsp:nvSpPr>
      <dsp:spPr>
        <a:xfrm>
          <a:off x="374113" y="1863806"/>
          <a:ext cx="553926" cy="2162689"/>
        </a:xfrm>
        <a:custGeom>
          <a:avLst/>
          <a:gdLst/>
          <a:ahLst/>
          <a:cxnLst/>
          <a:rect l="0" t="0" r="0" b="0"/>
          <a:pathLst>
            <a:path>
              <a:moveTo>
                <a:pt x="0" y="0"/>
              </a:moveTo>
              <a:lnTo>
                <a:pt x="0" y="2162689"/>
              </a:lnTo>
              <a:lnTo>
                <a:pt x="553926" y="2162689"/>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73D6F-BEA7-41D9-8C05-899A4CE0C46F}">
      <dsp:nvSpPr>
        <dsp:cNvPr id="0" name=""/>
        <dsp:cNvSpPr/>
      </dsp:nvSpPr>
      <dsp:spPr>
        <a:xfrm>
          <a:off x="374113" y="1863806"/>
          <a:ext cx="553926" cy="1348525"/>
        </a:xfrm>
        <a:custGeom>
          <a:avLst/>
          <a:gdLst/>
          <a:ahLst/>
          <a:cxnLst/>
          <a:rect l="0" t="0" r="0" b="0"/>
          <a:pathLst>
            <a:path>
              <a:moveTo>
                <a:pt x="0" y="0"/>
              </a:moveTo>
              <a:lnTo>
                <a:pt x="0" y="1348525"/>
              </a:lnTo>
              <a:lnTo>
                <a:pt x="553926" y="134852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14A1D3-FFD9-4713-A717-84A4EA0F8F7D}">
      <dsp:nvSpPr>
        <dsp:cNvPr id="0" name=""/>
        <dsp:cNvSpPr/>
      </dsp:nvSpPr>
      <dsp:spPr>
        <a:xfrm>
          <a:off x="374113" y="1863806"/>
          <a:ext cx="553926" cy="538307"/>
        </a:xfrm>
        <a:custGeom>
          <a:avLst/>
          <a:gdLst/>
          <a:ahLst/>
          <a:cxnLst/>
          <a:rect l="0" t="0" r="0" b="0"/>
          <a:pathLst>
            <a:path>
              <a:moveTo>
                <a:pt x="0" y="0"/>
              </a:moveTo>
              <a:lnTo>
                <a:pt x="0" y="538307"/>
              </a:lnTo>
              <a:lnTo>
                <a:pt x="553926" y="53830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6D3122-7921-4829-8E05-711DFD0E20AF}">
      <dsp:nvSpPr>
        <dsp:cNvPr id="0" name=""/>
        <dsp:cNvSpPr/>
      </dsp:nvSpPr>
      <dsp:spPr>
        <a:xfrm>
          <a:off x="1851249" y="949778"/>
          <a:ext cx="2045150" cy="270346"/>
        </a:xfrm>
        <a:custGeom>
          <a:avLst/>
          <a:gdLst/>
          <a:ahLst/>
          <a:cxnLst/>
          <a:rect l="0" t="0" r="0" b="0"/>
          <a:pathLst>
            <a:path>
              <a:moveTo>
                <a:pt x="2045150" y="0"/>
              </a:moveTo>
              <a:lnTo>
                <a:pt x="2045150" y="135173"/>
              </a:lnTo>
              <a:lnTo>
                <a:pt x="0" y="135173"/>
              </a:lnTo>
              <a:lnTo>
                <a:pt x="0" y="270346"/>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7B3E25-BA8F-4795-B6D0-6960469CD281}">
      <dsp:nvSpPr>
        <dsp:cNvPr id="0" name=""/>
        <dsp:cNvSpPr/>
      </dsp:nvSpPr>
      <dsp:spPr>
        <a:xfrm>
          <a:off x="1816136" y="306096"/>
          <a:ext cx="4160526" cy="643681"/>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Financial System Overview (2)</a:t>
          </a:r>
        </a:p>
      </dsp:txBody>
      <dsp:txXfrm>
        <a:off x="1816136" y="306096"/>
        <a:ext cx="4160526" cy="643681"/>
      </dsp:txXfrm>
    </dsp:sp>
    <dsp:sp modelId="{CF7A6C0C-74A2-4697-80F3-459D235103BB}">
      <dsp:nvSpPr>
        <dsp:cNvPr id="0" name=""/>
        <dsp:cNvSpPr/>
      </dsp:nvSpPr>
      <dsp:spPr>
        <a:xfrm>
          <a:off x="4829" y="1220124"/>
          <a:ext cx="3692840" cy="643681"/>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a:t>Financial Markets </a:t>
          </a:r>
          <a:endParaRPr lang="en-US" sz="2300" kern="1200" dirty="0"/>
        </a:p>
      </dsp:txBody>
      <dsp:txXfrm>
        <a:off x="4829" y="1220124"/>
        <a:ext cx="3692840" cy="643681"/>
      </dsp:txXfrm>
    </dsp:sp>
    <dsp:sp modelId="{E4E3309F-268C-4D71-87B6-8EE7E746AD0B}">
      <dsp:nvSpPr>
        <dsp:cNvPr id="0" name=""/>
        <dsp:cNvSpPr/>
      </dsp:nvSpPr>
      <dsp:spPr>
        <a:xfrm>
          <a:off x="928039" y="2134152"/>
          <a:ext cx="2648080" cy="535922"/>
        </a:xfrm>
        <a:prstGeom prst="rect">
          <a:avLst/>
        </a:prstGeom>
        <a:solidFill>
          <a:srgbClr val="00CC00"/>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Bond Market (3,5,12)</a:t>
          </a:r>
        </a:p>
      </dsp:txBody>
      <dsp:txXfrm>
        <a:off x="928039" y="2134152"/>
        <a:ext cx="2648080" cy="535922"/>
      </dsp:txXfrm>
    </dsp:sp>
    <dsp:sp modelId="{43D79A57-7CEC-430B-99B0-71D254D28F0F}">
      <dsp:nvSpPr>
        <dsp:cNvPr id="0" name=""/>
        <dsp:cNvSpPr/>
      </dsp:nvSpPr>
      <dsp:spPr>
        <a:xfrm>
          <a:off x="928039" y="2940421"/>
          <a:ext cx="2678127" cy="543820"/>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Stock Market (13,6)</a:t>
          </a:r>
        </a:p>
      </dsp:txBody>
      <dsp:txXfrm>
        <a:off x="928039" y="2940421"/>
        <a:ext cx="2678127" cy="543820"/>
      </dsp:txXfrm>
    </dsp:sp>
    <dsp:sp modelId="{CECA9B9B-C008-4D5E-94A2-1C2919922015}">
      <dsp:nvSpPr>
        <dsp:cNvPr id="0" name=""/>
        <dsp:cNvSpPr/>
      </dsp:nvSpPr>
      <dsp:spPr>
        <a:xfrm>
          <a:off x="928039" y="3754588"/>
          <a:ext cx="2685658" cy="543814"/>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Money Market (11)</a:t>
          </a:r>
        </a:p>
      </dsp:txBody>
      <dsp:txXfrm>
        <a:off x="928039" y="3754588"/>
        <a:ext cx="2685658" cy="543814"/>
      </dsp:txXfrm>
    </dsp:sp>
    <dsp:sp modelId="{5157D73C-7E76-4AB9-8416-981C7621888A}">
      <dsp:nvSpPr>
        <dsp:cNvPr id="0" name=""/>
        <dsp:cNvSpPr/>
      </dsp:nvSpPr>
      <dsp:spPr>
        <a:xfrm>
          <a:off x="928039" y="4568749"/>
          <a:ext cx="2678140" cy="543820"/>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Mortgage Market (14)</a:t>
          </a:r>
        </a:p>
      </dsp:txBody>
      <dsp:txXfrm>
        <a:off x="928039" y="4568749"/>
        <a:ext cx="2678140" cy="543820"/>
      </dsp:txXfrm>
    </dsp:sp>
    <dsp:sp modelId="{AB53A8D1-72AE-4ADD-B21C-1A8119F79543}">
      <dsp:nvSpPr>
        <dsp:cNvPr id="0" name=""/>
        <dsp:cNvSpPr/>
      </dsp:nvSpPr>
      <dsp:spPr>
        <a:xfrm>
          <a:off x="3968015" y="1220124"/>
          <a:ext cx="3819954" cy="643681"/>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Financial Institutions</a:t>
          </a:r>
        </a:p>
      </dsp:txBody>
      <dsp:txXfrm>
        <a:off x="3968015" y="1220124"/>
        <a:ext cx="3819954" cy="643681"/>
      </dsp:txXfrm>
    </dsp:sp>
    <dsp:sp modelId="{0B2B7975-F0E4-4792-981A-64BB44A9A79B}">
      <dsp:nvSpPr>
        <dsp:cNvPr id="0" name=""/>
        <dsp:cNvSpPr/>
      </dsp:nvSpPr>
      <dsp:spPr>
        <a:xfrm>
          <a:off x="4923004" y="2134152"/>
          <a:ext cx="2673544" cy="782498"/>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Why Exists (7)</a:t>
          </a:r>
        </a:p>
      </dsp:txBody>
      <dsp:txXfrm>
        <a:off x="4923004" y="2134152"/>
        <a:ext cx="2673544" cy="782498"/>
      </dsp:txXfrm>
    </dsp:sp>
    <dsp:sp modelId="{913E3CFF-6DA2-4145-8C16-26E7C7437F90}">
      <dsp:nvSpPr>
        <dsp:cNvPr id="0" name=""/>
        <dsp:cNvSpPr/>
      </dsp:nvSpPr>
      <dsp:spPr>
        <a:xfrm>
          <a:off x="4923004" y="3186996"/>
          <a:ext cx="2673544" cy="848604"/>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Banking Industry (19)</a:t>
          </a:r>
        </a:p>
      </dsp:txBody>
      <dsp:txXfrm>
        <a:off x="4923004" y="3186996"/>
        <a:ext cx="2673544" cy="848604"/>
      </dsp:txXfrm>
    </dsp:sp>
    <dsp:sp modelId="{20E8093F-61AF-4E27-978D-C2B7627C9374}">
      <dsp:nvSpPr>
        <dsp:cNvPr id="0" name=""/>
        <dsp:cNvSpPr/>
      </dsp:nvSpPr>
      <dsp:spPr>
        <a:xfrm>
          <a:off x="4923004" y="4305947"/>
          <a:ext cx="3200166" cy="798808"/>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Mutual Fund Industry(20)</a:t>
          </a:r>
        </a:p>
      </dsp:txBody>
      <dsp:txXfrm>
        <a:off x="4923004" y="4305947"/>
        <a:ext cx="3200166" cy="7988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856B0A-E144-48D1-B58C-956C2A940045}">
      <dsp:nvSpPr>
        <dsp:cNvPr id="0" name=""/>
        <dsp:cNvSpPr/>
      </dsp:nvSpPr>
      <dsp:spPr>
        <a:xfrm>
          <a:off x="2513707" y="1497707"/>
          <a:ext cx="1068585" cy="106858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kern="1200" dirty="0"/>
            <a:t>PV</a:t>
          </a:r>
        </a:p>
      </dsp:txBody>
      <dsp:txXfrm>
        <a:off x="2670198" y="1654198"/>
        <a:ext cx="755603" cy="755603"/>
      </dsp:txXfrm>
    </dsp:sp>
    <dsp:sp modelId="{91C65728-9049-43BA-A9E8-81313E9724FB}">
      <dsp:nvSpPr>
        <dsp:cNvPr id="0" name=""/>
        <dsp:cNvSpPr/>
      </dsp:nvSpPr>
      <dsp:spPr>
        <a:xfrm rot="16200000">
          <a:off x="2934877" y="1109011"/>
          <a:ext cx="226245" cy="3633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968814" y="1215612"/>
        <a:ext cx="158372" cy="217991"/>
      </dsp:txXfrm>
    </dsp:sp>
    <dsp:sp modelId="{CE4F8BE0-27DE-486E-A238-E7B452616D16}">
      <dsp:nvSpPr>
        <dsp:cNvPr id="0" name=""/>
        <dsp:cNvSpPr/>
      </dsp:nvSpPr>
      <dsp:spPr>
        <a:xfrm>
          <a:off x="2513707" y="2243"/>
          <a:ext cx="1068585" cy="106858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Simple loan</a:t>
          </a:r>
        </a:p>
      </dsp:txBody>
      <dsp:txXfrm>
        <a:off x="2670198" y="158734"/>
        <a:ext cx="755603" cy="755603"/>
      </dsp:txXfrm>
    </dsp:sp>
    <dsp:sp modelId="{EDF161BE-1656-4CD1-81F5-F2DAF5CE0657}">
      <dsp:nvSpPr>
        <dsp:cNvPr id="0" name=""/>
        <dsp:cNvSpPr/>
      </dsp:nvSpPr>
      <dsp:spPr>
        <a:xfrm>
          <a:off x="3676206" y="1850340"/>
          <a:ext cx="226245" cy="3633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676206" y="1923004"/>
        <a:ext cx="158372" cy="217991"/>
      </dsp:txXfrm>
    </dsp:sp>
    <dsp:sp modelId="{A4BD383C-2B90-4408-B608-8860DE8F0272}">
      <dsp:nvSpPr>
        <dsp:cNvPr id="0" name=""/>
        <dsp:cNvSpPr/>
      </dsp:nvSpPr>
      <dsp:spPr>
        <a:xfrm>
          <a:off x="4009170" y="1497707"/>
          <a:ext cx="1068585" cy="106858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Fixed payment loan</a:t>
          </a:r>
        </a:p>
      </dsp:txBody>
      <dsp:txXfrm>
        <a:off x="4165661" y="1654198"/>
        <a:ext cx="755603" cy="755603"/>
      </dsp:txXfrm>
    </dsp:sp>
    <dsp:sp modelId="{1E1987B0-DB74-4053-8FFD-1CAF8D7E5C97}">
      <dsp:nvSpPr>
        <dsp:cNvPr id="0" name=""/>
        <dsp:cNvSpPr/>
      </dsp:nvSpPr>
      <dsp:spPr>
        <a:xfrm rot="5400000">
          <a:off x="2934877" y="2591669"/>
          <a:ext cx="226245" cy="3633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968814" y="2630397"/>
        <a:ext cx="158372" cy="217991"/>
      </dsp:txXfrm>
    </dsp:sp>
    <dsp:sp modelId="{ED152361-2674-49C6-9F36-2BE38EB384F8}">
      <dsp:nvSpPr>
        <dsp:cNvPr id="0" name=""/>
        <dsp:cNvSpPr/>
      </dsp:nvSpPr>
      <dsp:spPr>
        <a:xfrm>
          <a:off x="2513707" y="2993170"/>
          <a:ext cx="1068585" cy="106858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Coupon bond</a:t>
          </a:r>
        </a:p>
      </dsp:txBody>
      <dsp:txXfrm>
        <a:off x="2670198" y="3149661"/>
        <a:ext cx="755603" cy="755603"/>
      </dsp:txXfrm>
    </dsp:sp>
    <dsp:sp modelId="{78C836D9-F5B9-427C-BF62-2029ABB134DE}">
      <dsp:nvSpPr>
        <dsp:cNvPr id="0" name=""/>
        <dsp:cNvSpPr/>
      </dsp:nvSpPr>
      <dsp:spPr>
        <a:xfrm rot="10800000">
          <a:off x="2193548" y="1850340"/>
          <a:ext cx="226245" cy="3633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2261421" y="1923004"/>
        <a:ext cx="158372" cy="217991"/>
      </dsp:txXfrm>
    </dsp:sp>
    <dsp:sp modelId="{B1AE7F80-94D1-48A6-A76C-5C5DA74B2B7F}">
      <dsp:nvSpPr>
        <dsp:cNvPr id="0" name=""/>
        <dsp:cNvSpPr/>
      </dsp:nvSpPr>
      <dsp:spPr>
        <a:xfrm>
          <a:off x="1018243" y="1497707"/>
          <a:ext cx="1068585" cy="106858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Discount bond</a:t>
          </a:r>
        </a:p>
      </dsp:txBody>
      <dsp:txXfrm>
        <a:off x="1174734" y="1654198"/>
        <a:ext cx="755603" cy="75560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84B584DE-3765-4DAB-A803-60D1F66CFA91}" type="datetimeFigureOut">
              <a:rPr lang="en-US" smtClean="0"/>
              <a:t>1/5/2022</a:t>
            </a:fld>
            <a:endParaRPr lang="en-US"/>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21B5F06D-57B5-4387-BAD7-A23774224632}" type="slidenum">
              <a:rPr lang="en-US" smtClean="0"/>
              <a:t>‹#›</a:t>
            </a:fld>
            <a:endParaRPr lang="en-US"/>
          </a:p>
        </p:txBody>
      </p:sp>
    </p:spTree>
    <p:extLst>
      <p:ext uri="{BB962C8B-B14F-4D97-AF65-F5344CB8AC3E}">
        <p14:creationId xmlns:p14="http://schemas.microsoft.com/office/powerpoint/2010/main" val="21251720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zh-HK" altLang="en-US"/>
          </a:p>
        </p:txBody>
      </p:sp>
      <p:sp>
        <p:nvSpPr>
          <p:cNvPr id="3" name="日期版面配置區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2A34DCF2-4852-4F98-913F-22D7A508DA4B}" type="datetimeFigureOut">
              <a:rPr lang="zh-HK" altLang="en-US" smtClean="0"/>
              <a:t>5/1/2022</a:t>
            </a:fld>
            <a:endParaRPr lang="zh-HK" altLang="en-US"/>
          </a:p>
        </p:txBody>
      </p:sp>
      <p:sp>
        <p:nvSpPr>
          <p:cNvPr id="4" name="投影片圖像版面配置區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zh-HK" altLang="en-US"/>
          </a:p>
        </p:txBody>
      </p:sp>
      <p:sp>
        <p:nvSpPr>
          <p:cNvPr id="5" name="備忘稿版面配置區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6" name="頁尾版面配置區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zh-HK" altLang="en-US"/>
          </a:p>
        </p:txBody>
      </p:sp>
      <p:sp>
        <p:nvSpPr>
          <p:cNvPr id="7" name="投影片編號版面配置區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F21FE9C4-6249-404F-AA3C-6DF8E7F3D658}" type="slidenum">
              <a:rPr lang="zh-HK" altLang="en-US" smtClean="0"/>
              <a:t>‹#›</a:t>
            </a:fld>
            <a:endParaRPr lang="zh-HK" altLang="en-US"/>
          </a:p>
        </p:txBody>
      </p:sp>
    </p:spTree>
    <p:extLst>
      <p:ext uri="{BB962C8B-B14F-4D97-AF65-F5344CB8AC3E}">
        <p14:creationId xmlns:p14="http://schemas.microsoft.com/office/powerpoint/2010/main" val="2450277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B6638E-62BD-4B55-A49A-9D9256299ABE}" type="slidenum">
              <a:rPr lang="zh-HK" altLang="en-US" smtClean="0"/>
              <a:t>2</a:t>
            </a:fld>
            <a:endParaRPr lang="zh-HK" altLang="en-US"/>
          </a:p>
        </p:txBody>
      </p:sp>
    </p:spTree>
    <p:extLst>
      <p:ext uri="{BB962C8B-B14F-4D97-AF65-F5344CB8AC3E}">
        <p14:creationId xmlns:p14="http://schemas.microsoft.com/office/powerpoint/2010/main" val="3512636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1FE9C4-6249-404F-AA3C-6DF8E7F3D658}" type="slidenum">
              <a:rPr lang="zh-HK" altLang="en-US" smtClean="0"/>
              <a:t>7</a:t>
            </a:fld>
            <a:endParaRPr lang="zh-HK" altLang="en-US"/>
          </a:p>
        </p:txBody>
      </p:sp>
    </p:spTree>
    <p:extLst>
      <p:ext uri="{BB962C8B-B14F-4D97-AF65-F5344CB8AC3E}">
        <p14:creationId xmlns:p14="http://schemas.microsoft.com/office/powerpoint/2010/main" val="2039887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1FE9C4-6249-404F-AA3C-6DF8E7F3D658}" type="slidenum">
              <a:rPr lang="zh-HK" altLang="en-US" smtClean="0"/>
              <a:t>23</a:t>
            </a:fld>
            <a:endParaRPr lang="zh-HK" altLang="en-US"/>
          </a:p>
        </p:txBody>
      </p:sp>
    </p:spTree>
    <p:extLst>
      <p:ext uri="{BB962C8B-B14F-4D97-AF65-F5344CB8AC3E}">
        <p14:creationId xmlns:p14="http://schemas.microsoft.com/office/powerpoint/2010/main" val="2790210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1FE9C4-6249-404F-AA3C-6DF8E7F3D658}" type="slidenum">
              <a:rPr lang="zh-HK" altLang="en-US" smtClean="0"/>
              <a:t>28</a:t>
            </a:fld>
            <a:endParaRPr lang="zh-HK" altLang="en-US"/>
          </a:p>
        </p:txBody>
      </p:sp>
    </p:spTree>
    <p:extLst>
      <p:ext uri="{BB962C8B-B14F-4D97-AF65-F5344CB8AC3E}">
        <p14:creationId xmlns:p14="http://schemas.microsoft.com/office/powerpoint/2010/main" val="2522500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3D09BF6-1788-4A31-95A9-912647E9951F}" type="slidenum">
              <a:rPr lang="en-US" smtClean="0"/>
              <a:t>44</a:t>
            </a:fld>
            <a:endParaRPr lang="en-US"/>
          </a:p>
        </p:txBody>
      </p:sp>
    </p:spTree>
    <p:extLst>
      <p:ext uri="{BB962C8B-B14F-4D97-AF65-F5344CB8AC3E}">
        <p14:creationId xmlns:p14="http://schemas.microsoft.com/office/powerpoint/2010/main" val="3115065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8" name="標題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zh-TW" altLang="en-US"/>
              <a:t>按一下以編輯母片標題樣式</a:t>
            </a:r>
            <a:endParaRPr kumimoji="0" lang="en-US"/>
          </a:p>
        </p:txBody>
      </p:sp>
      <p:sp>
        <p:nvSpPr>
          <p:cNvPr id="9" name="副標題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TW" altLang="en-US"/>
              <a:t>按一下以編輯母片副標題樣式</a:t>
            </a:r>
            <a:endParaRPr kumimoji="0" lang="en-US"/>
          </a:p>
        </p:txBody>
      </p:sp>
      <p:sp>
        <p:nvSpPr>
          <p:cNvPr id="28" name="日期版面配置區 27"/>
          <p:cNvSpPr>
            <a:spLocks noGrp="1"/>
          </p:cNvSpPr>
          <p:nvPr>
            <p:ph type="dt" sz="half" idx="10"/>
          </p:nvPr>
        </p:nvSpPr>
        <p:spPr>
          <a:xfrm>
            <a:off x="6400800" y="6355080"/>
            <a:ext cx="2286000" cy="365760"/>
          </a:xfrm>
        </p:spPr>
        <p:txBody>
          <a:bodyPr/>
          <a:lstStyle>
            <a:lvl1pPr>
              <a:defRPr sz="1400"/>
            </a:lvl1pPr>
          </a:lstStyle>
          <a:p>
            <a:fld id="{E63432D8-C08A-49AD-B5CC-36628709D4A4}" type="datetime1">
              <a:rPr lang="zh-HK" altLang="en-US" smtClean="0"/>
              <a:t>5/1/2022</a:t>
            </a:fld>
            <a:endParaRPr lang="zh-HK" altLang="en-US"/>
          </a:p>
        </p:txBody>
      </p:sp>
      <p:sp>
        <p:nvSpPr>
          <p:cNvPr id="17" name="頁尾版面配置區 16"/>
          <p:cNvSpPr>
            <a:spLocks noGrp="1"/>
          </p:cNvSpPr>
          <p:nvPr>
            <p:ph type="ftr" sz="quarter" idx="11"/>
          </p:nvPr>
        </p:nvSpPr>
        <p:spPr>
          <a:xfrm>
            <a:off x="2898648" y="6355080"/>
            <a:ext cx="3474720" cy="365760"/>
          </a:xfrm>
        </p:spPr>
        <p:txBody>
          <a:bodyPr/>
          <a:lstStyle/>
          <a:p>
            <a:r>
              <a:rPr lang="en-US" altLang="zh-HK" dirty="0"/>
              <a:t>CB3044 Chapter 3</a:t>
            </a:r>
            <a:endParaRPr lang="zh-HK" altLang="en-US" dirty="0"/>
          </a:p>
        </p:txBody>
      </p:sp>
      <p:sp>
        <p:nvSpPr>
          <p:cNvPr id="29" name="投影片編號版面配置區 28"/>
          <p:cNvSpPr>
            <a:spLocks noGrp="1"/>
          </p:cNvSpPr>
          <p:nvPr>
            <p:ph type="sldNum" sz="quarter" idx="12"/>
          </p:nvPr>
        </p:nvSpPr>
        <p:spPr>
          <a:xfrm>
            <a:off x="1216152" y="6355080"/>
            <a:ext cx="1219200" cy="365760"/>
          </a:xfrm>
        </p:spPr>
        <p:txBody>
          <a:bodyPr/>
          <a:lstStyle/>
          <a:p>
            <a:fld id="{F1FD41ED-950E-4638-9435-F4E1714D4A0E}" type="slidenum">
              <a:rPr lang="zh-HK" altLang="en-US" smtClean="0"/>
              <a:t>‹#›</a:t>
            </a:fld>
            <a:endParaRPr lang="zh-HK" altLang="en-US"/>
          </a:p>
        </p:txBody>
      </p:sp>
      <p:sp>
        <p:nvSpPr>
          <p:cNvPr id="21" name="矩形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矩形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矩形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矩形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a:t>按一下以編輯母片標題樣式</a:t>
            </a:r>
            <a:endParaRPr kumimoji="0" lang="en-US"/>
          </a:p>
        </p:txBody>
      </p:sp>
      <p:sp>
        <p:nvSpPr>
          <p:cNvPr id="3" name="直排文字版面配置區 2"/>
          <p:cNvSpPr>
            <a:spLocks noGrp="1"/>
          </p:cNvSpPr>
          <p:nvPr>
            <p:ph type="body" orient="vert" idx="1"/>
          </p:nvPr>
        </p:nvSpPr>
        <p:spPr/>
        <p:txBody>
          <a:bodyPr vert="eaVer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fld id="{E5766F4E-16C9-44B1-B847-E53B8D5B254B}" type="datetime1">
              <a:rPr lang="zh-HK" altLang="en-US" smtClean="0"/>
              <a:t>5/1/2022</a:t>
            </a:fld>
            <a:endParaRPr lang="zh-HK" altLang="en-US"/>
          </a:p>
        </p:txBody>
      </p:sp>
      <p:sp>
        <p:nvSpPr>
          <p:cNvPr id="5" name="頁尾版面配置區 4"/>
          <p:cNvSpPr>
            <a:spLocks noGrp="1"/>
          </p:cNvSpPr>
          <p:nvPr>
            <p:ph type="ftr" sz="quarter" idx="11"/>
          </p:nvPr>
        </p:nvSpPr>
        <p:spPr/>
        <p:txBody>
          <a:bodyPr/>
          <a:lstStyle/>
          <a:p>
            <a:r>
              <a:rPr lang="en-US" altLang="zh-HK" dirty="0"/>
              <a:t>CB3044 Chapter 3</a:t>
            </a:r>
            <a:endParaRPr lang="zh-HK" altLang="en-US" dirty="0"/>
          </a:p>
        </p:txBody>
      </p:sp>
      <p:sp>
        <p:nvSpPr>
          <p:cNvPr id="6" name="投影片編號版面配置區 5"/>
          <p:cNvSpPr>
            <a:spLocks noGrp="1"/>
          </p:cNvSpPr>
          <p:nvPr>
            <p:ph type="sldNum" sz="quarter" idx="12"/>
          </p:nvPr>
        </p:nvSpPr>
        <p:spPr/>
        <p:txBody>
          <a:bodyPr/>
          <a:lstStyle/>
          <a:p>
            <a:fld id="{F1FD41ED-950E-4638-9435-F4E1714D4A0E}" type="slidenum">
              <a:rPr lang="zh-HK" altLang="en-US" smtClean="0"/>
              <a:t>‹#›</a:t>
            </a:fld>
            <a:endParaRPr lang="zh-HK"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kumimoji="0" lang="zh-TW" altLang="en-US"/>
              <a:t>按一下以編輯母片標題樣式</a:t>
            </a:r>
            <a:endParaRPr kumimoji="0" 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fld id="{1A50E488-07CA-45FE-BDE3-53BEC514796D}" type="datetime1">
              <a:rPr lang="zh-HK" altLang="en-US" smtClean="0"/>
              <a:t>5/1/2022</a:t>
            </a:fld>
            <a:endParaRPr lang="zh-HK" altLang="en-US"/>
          </a:p>
        </p:txBody>
      </p:sp>
      <p:sp>
        <p:nvSpPr>
          <p:cNvPr id="5" name="頁尾版面配置區 4"/>
          <p:cNvSpPr>
            <a:spLocks noGrp="1"/>
          </p:cNvSpPr>
          <p:nvPr>
            <p:ph type="ftr" sz="quarter" idx="11"/>
          </p:nvPr>
        </p:nvSpPr>
        <p:spPr/>
        <p:txBody>
          <a:bodyPr/>
          <a:lstStyle/>
          <a:p>
            <a:r>
              <a:rPr lang="en-US" altLang="zh-HK" dirty="0"/>
              <a:t>CB3044 Chapter 3</a:t>
            </a:r>
            <a:endParaRPr lang="zh-HK" altLang="en-US" dirty="0"/>
          </a:p>
        </p:txBody>
      </p:sp>
      <p:sp>
        <p:nvSpPr>
          <p:cNvPr id="6" name="投影片編號版面配置區 5"/>
          <p:cNvSpPr>
            <a:spLocks noGrp="1"/>
          </p:cNvSpPr>
          <p:nvPr>
            <p:ph type="sldNum" sz="quarter" idx="12"/>
          </p:nvPr>
        </p:nvSpPr>
        <p:spPr/>
        <p:txBody>
          <a:bodyPr/>
          <a:lstStyle/>
          <a:p>
            <a:fld id="{F1FD41ED-950E-4638-9435-F4E1714D4A0E}" type="slidenum">
              <a:rPr lang="zh-HK" altLang="en-US" smtClean="0"/>
              <a:t>‹#›</a:t>
            </a:fld>
            <a:endParaRPr lang="zh-HK" altLang="en-US"/>
          </a:p>
        </p:txBody>
      </p:sp>
      <p:sp>
        <p:nvSpPr>
          <p:cNvPr id="7" name="直線接點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等腰三角形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直線接點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bg>
      <p:bgPr>
        <a:solidFill>
          <a:srgbClr val="FFC000"/>
        </a:solidFill>
        <a:effectLst/>
      </p:bgPr>
    </p:bg>
    <p:spTree>
      <p:nvGrpSpPr>
        <p:cNvPr id="1" name=""/>
        <p:cNvGrpSpPr/>
        <p:nvPr/>
      </p:nvGrpSpPr>
      <p:grpSpPr>
        <a:xfrm>
          <a:off x="0" y="0"/>
          <a:ext cx="0" cy="0"/>
          <a:chOff x="0" y="0"/>
          <a:chExt cx="0" cy="0"/>
        </a:xfrm>
      </p:grpSpPr>
      <p:sp>
        <p:nvSpPr>
          <p:cNvPr id="2" name="Rectangle 2"/>
          <p:cNvSpPr>
            <a:spLocks noChangeArrowheads="1"/>
          </p:cNvSpPr>
          <p:nvPr userDrawn="1"/>
        </p:nvSpPr>
        <p:spPr bwMode="gray">
          <a:xfrm>
            <a:off x="0" y="6400800"/>
            <a:ext cx="9144000" cy="457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sz="3800">
                <a:solidFill>
                  <a:schemeClr val="tx2"/>
                </a:solidFill>
                <a:latin typeface="Arial" pitchFamily="34" charset="0"/>
                <a:ea typeface="ヒラギノ角ゴ Pro W3" pitchFamily="-84" charset="-128"/>
              </a:defRPr>
            </a:lvl1pPr>
            <a:lvl2pPr marL="742950" indent="-285750">
              <a:defRPr sz="3800">
                <a:solidFill>
                  <a:schemeClr val="tx2"/>
                </a:solidFill>
                <a:latin typeface="Arial" pitchFamily="34" charset="0"/>
                <a:ea typeface="ヒラギノ角ゴ Pro W3" pitchFamily="-84" charset="-128"/>
              </a:defRPr>
            </a:lvl2pPr>
            <a:lvl3pPr marL="1143000" indent="-228600">
              <a:defRPr sz="3800">
                <a:solidFill>
                  <a:schemeClr val="tx2"/>
                </a:solidFill>
                <a:latin typeface="Arial" pitchFamily="34" charset="0"/>
                <a:ea typeface="ヒラギノ角ゴ Pro W3" pitchFamily="-84" charset="-128"/>
              </a:defRPr>
            </a:lvl3pPr>
            <a:lvl4pPr marL="1600200" indent="-228600">
              <a:defRPr sz="3800">
                <a:solidFill>
                  <a:schemeClr val="tx2"/>
                </a:solidFill>
                <a:latin typeface="Arial" pitchFamily="34" charset="0"/>
                <a:ea typeface="ヒラギノ角ゴ Pro W3" pitchFamily="-84" charset="-128"/>
              </a:defRPr>
            </a:lvl4pPr>
            <a:lvl5pPr marL="2057400" indent="-228600">
              <a:defRPr sz="3800">
                <a:solidFill>
                  <a:schemeClr val="tx2"/>
                </a:solidFill>
                <a:latin typeface="Arial" pitchFamily="34" charset="0"/>
                <a:ea typeface="ヒラギノ角ゴ Pro W3" pitchFamily="-84" charset="-128"/>
              </a:defRPr>
            </a:lvl5pPr>
            <a:lvl6pPr marL="25146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6pPr>
            <a:lvl7pPr marL="29718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7pPr>
            <a:lvl8pPr marL="34290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8pPr>
            <a:lvl9pPr marL="38862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9pPr>
          </a:lstStyle>
          <a:p>
            <a:r>
              <a:rPr lang="en-US" altLang="zh-HK">
                <a:latin typeface="Verdana" pitchFamily="34" charset="0"/>
              </a:rPr>
              <a:t> </a:t>
            </a:r>
          </a:p>
        </p:txBody>
      </p:sp>
      <p:pic>
        <p:nvPicPr>
          <p:cNvPr id="3" name="Picture 8" descr="D:\My Doc\GLOBAL EDITIONS\2016\MISHKIN\GE COVER\MishkinEakins_9781292060484.jpg"/>
          <p:cNvPicPr>
            <a:picLocks noChangeAspect="1" noChangeArrowheads="1"/>
          </p:cNvPicPr>
          <p:nvPr userDrawn="1"/>
        </p:nvPicPr>
        <p:blipFill>
          <a:blip r:embed="rId2">
            <a:extLst>
              <a:ext uri="{28A0092B-C50C-407E-A947-70E740481C1C}">
                <a14:useLocalDpi xmlns:a14="http://schemas.microsoft.com/office/drawing/2010/main" val="0"/>
              </a:ext>
            </a:extLst>
          </a:blip>
          <a:srcRect b="7777"/>
          <a:stretch>
            <a:fillRect/>
          </a:stretch>
        </p:blipFill>
        <p:spPr bwMode="auto">
          <a:xfrm>
            <a:off x="0" y="0"/>
            <a:ext cx="54864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345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a:t>按一下以編輯母片標題樣式</a:t>
            </a:r>
            <a:endParaRPr kumimoji="0" lang="en-US"/>
          </a:p>
        </p:txBody>
      </p:sp>
      <p:sp>
        <p:nvSpPr>
          <p:cNvPr id="4" name="日期版面配置區 3"/>
          <p:cNvSpPr>
            <a:spLocks noGrp="1"/>
          </p:cNvSpPr>
          <p:nvPr>
            <p:ph type="dt" sz="half" idx="10"/>
          </p:nvPr>
        </p:nvSpPr>
        <p:spPr/>
        <p:txBody>
          <a:bodyPr/>
          <a:lstStyle/>
          <a:p>
            <a:fld id="{9526A3AF-C248-4E41-B1CA-D57B6FE44429}" type="datetime1">
              <a:rPr lang="zh-HK" altLang="en-US" smtClean="0"/>
              <a:t>5/1/2022</a:t>
            </a:fld>
            <a:endParaRPr lang="zh-HK" altLang="en-US"/>
          </a:p>
        </p:txBody>
      </p:sp>
      <p:sp>
        <p:nvSpPr>
          <p:cNvPr id="5" name="頁尾版面配置區 4"/>
          <p:cNvSpPr>
            <a:spLocks noGrp="1"/>
          </p:cNvSpPr>
          <p:nvPr>
            <p:ph type="ftr" sz="quarter" idx="11"/>
          </p:nvPr>
        </p:nvSpPr>
        <p:spPr/>
        <p:txBody>
          <a:bodyPr/>
          <a:lstStyle/>
          <a:p>
            <a:r>
              <a:rPr lang="en-US" altLang="zh-HK" dirty="0"/>
              <a:t>CB3044 Chapter 3</a:t>
            </a:r>
            <a:endParaRPr lang="zh-HK" altLang="en-US" dirty="0"/>
          </a:p>
        </p:txBody>
      </p:sp>
      <p:sp>
        <p:nvSpPr>
          <p:cNvPr id="6" name="投影片編號版面配置區 5"/>
          <p:cNvSpPr>
            <a:spLocks noGrp="1"/>
          </p:cNvSpPr>
          <p:nvPr>
            <p:ph type="sldNum" sz="quarter" idx="12"/>
          </p:nvPr>
        </p:nvSpPr>
        <p:spPr/>
        <p:txBody>
          <a:bodyPr/>
          <a:lstStyle/>
          <a:p>
            <a:fld id="{F1FD41ED-950E-4638-9435-F4E1714D4A0E}" type="slidenum">
              <a:rPr lang="zh-HK" altLang="en-US" smtClean="0"/>
              <a:t>‹#›</a:t>
            </a:fld>
            <a:endParaRPr lang="zh-HK" altLang="en-US"/>
          </a:p>
        </p:txBody>
      </p:sp>
      <p:sp>
        <p:nvSpPr>
          <p:cNvPr id="8" name="內容版面配置區 7"/>
          <p:cNvSpPr>
            <a:spLocks noGrp="1"/>
          </p:cNvSpPr>
          <p:nvPr>
            <p:ph sz="quarter" idx="1"/>
          </p:nvPr>
        </p:nvSpPr>
        <p:spPr>
          <a:xfrm>
            <a:off x="457200" y="1219200"/>
            <a:ext cx="8229600" cy="4937760"/>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zh-TW" altLang="en-US"/>
              <a:t>按一下以編輯母片標題樣式</a:t>
            </a:r>
            <a:endParaRPr kumimoji="0" lang="en-US"/>
          </a:p>
        </p:txBody>
      </p:sp>
      <p:sp>
        <p:nvSpPr>
          <p:cNvPr id="3" name="文字版面配置區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TW" altLang="en-US"/>
              <a:t>按一下以編輯母片文字樣式</a:t>
            </a:r>
          </a:p>
        </p:txBody>
      </p:sp>
      <p:sp>
        <p:nvSpPr>
          <p:cNvPr id="4" name="日期版面配置區 3"/>
          <p:cNvSpPr>
            <a:spLocks noGrp="1"/>
          </p:cNvSpPr>
          <p:nvPr>
            <p:ph type="dt" sz="half" idx="10"/>
          </p:nvPr>
        </p:nvSpPr>
        <p:spPr>
          <a:xfrm>
            <a:off x="6400800" y="6355080"/>
            <a:ext cx="2286000" cy="365760"/>
          </a:xfrm>
        </p:spPr>
        <p:txBody>
          <a:bodyPr/>
          <a:lstStyle/>
          <a:p>
            <a:fld id="{D1FEAE96-A956-4627-A16F-43F8B08293B2}" type="datetime1">
              <a:rPr lang="zh-HK" altLang="en-US" smtClean="0"/>
              <a:t>5/1/2022</a:t>
            </a:fld>
            <a:endParaRPr lang="zh-HK" altLang="en-US"/>
          </a:p>
        </p:txBody>
      </p:sp>
      <p:sp>
        <p:nvSpPr>
          <p:cNvPr id="5" name="頁尾版面配置區 4"/>
          <p:cNvSpPr>
            <a:spLocks noGrp="1"/>
          </p:cNvSpPr>
          <p:nvPr>
            <p:ph type="ftr" sz="quarter" idx="11"/>
          </p:nvPr>
        </p:nvSpPr>
        <p:spPr>
          <a:xfrm>
            <a:off x="2898648" y="6355080"/>
            <a:ext cx="3474720" cy="365760"/>
          </a:xfrm>
        </p:spPr>
        <p:txBody>
          <a:bodyPr/>
          <a:lstStyle/>
          <a:p>
            <a:r>
              <a:rPr lang="en-US" altLang="zh-HK" dirty="0"/>
              <a:t>CB3044 Chapter 3</a:t>
            </a:r>
            <a:endParaRPr lang="zh-HK" altLang="en-US" dirty="0"/>
          </a:p>
        </p:txBody>
      </p:sp>
      <p:sp>
        <p:nvSpPr>
          <p:cNvPr id="6" name="投影片編號版面配置區 5"/>
          <p:cNvSpPr>
            <a:spLocks noGrp="1"/>
          </p:cNvSpPr>
          <p:nvPr>
            <p:ph type="sldNum" sz="quarter" idx="12"/>
          </p:nvPr>
        </p:nvSpPr>
        <p:spPr>
          <a:xfrm>
            <a:off x="1069848" y="6355080"/>
            <a:ext cx="1520952" cy="365760"/>
          </a:xfrm>
        </p:spPr>
        <p:txBody>
          <a:bodyPr/>
          <a:lstStyle/>
          <a:p>
            <a:fld id="{F1FD41ED-950E-4638-9435-F4E1714D4A0E}" type="slidenum">
              <a:rPr lang="zh-HK" altLang="en-US" smtClean="0"/>
              <a:t>‹#›</a:t>
            </a:fld>
            <a:endParaRPr lang="zh-HK" altLang="en-US"/>
          </a:p>
        </p:txBody>
      </p:sp>
      <p:sp>
        <p:nvSpPr>
          <p:cNvPr id="7" name="矩形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28600"/>
            <a:ext cx="8229600" cy="914400"/>
          </a:xfrm>
        </p:spPr>
        <p:txBody>
          <a:bodyPr/>
          <a:lstStyle/>
          <a:p>
            <a:r>
              <a:rPr kumimoji="0" lang="zh-TW" altLang="en-US"/>
              <a:t>按一下以編輯母片標題樣式</a:t>
            </a:r>
            <a:endParaRPr kumimoji="0" lang="en-US"/>
          </a:p>
        </p:txBody>
      </p:sp>
      <p:sp>
        <p:nvSpPr>
          <p:cNvPr id="5" name="日期版面配置區 4"/>
          <p:cNvSpPr>
            <a:spLocks noGrp="1"/>
          </p:cNvSpPr>
          <p:nvPr>
            <p:ph type="dt" sz="half" idx="10"/>
          </p:nvPr>
        </p:nvSpPr>
        <p:spPr/>
        <p:txBody>
          <a:bodyPr/>
          <a:lstStyle/>
          <a:p>
            <a:fld id="{C737F3A2-29CD-45C2-A1B5-3FE5C792D0F9}" type="datetime1">
              <a:rPr lang="zh-HK" altLang="en-US" smtClean="0"/>
              <a:t>5/1/2022</a:t>
            </a:fld>
            <a:endParaRPr lang="zh-HK" altLang="en-US"/>
          </a:p>
        </p:txBody>
      </p:sp>
      <p:sp>
        <p:nvSpPr>
          <p:cNvPr id="6" name="頁尾版面配置區 5"/>
          <p:cNvSpPr>
            <a:spLocks noGrp="1"/>
          </p:cNvSpPr>
          <p:nvPr>
            <p:ph type="ftr" sz="quarter" idx="11"/>
          </p:nvPr>
        </p:nvSpPr>
        <p:spPr/>
        <p:txBody>
          <a:bodyPr/>
          <a:lstStyle/>
          <a:p>
            <a:r>
              <a:rPr lang="en-US" altLang="zh-HK" dirty="0"/>
              <a:t>CB3044 Chapter 3</a:t>
            </a:r>
            <a:endParaRPr lang="zh-HK" altLang="en-US" dirty="0"/>
          </a:p>
        </p:txBody>
      </p:sp>
      <p:sp>
        <p:nvSpPr>
          <p:cNvPr id="7" name="投影片編號版面配置區 6"/>
          <p:cNvSpPr>
            <a:spLocks noGrp="1"/>
          </p:cNvSpPr>
          <p:nvPr>
            <p:ph type="sldNum" sz="quarter" idx="12"/>
          </p:nvPr>
        </p:nvSpPr>
        <p:spPr/>
        <p:txBody>
          <a:bodyPr/>
          <a:lstStyle/>
          <a:p>
            <a:fld id="{F1FD41ED-950E-4638-9435-F4E1714D4A0E}" type="slidenum">
              <a:rPr lang="zh-HK" altLang="en-US" smtClean="0"/>
              <a:t>‹#›</a:t>
            </a:fld>
            <a:endParaRPr lang="zh-HK" altLang="en-US"/>
          </a:p>
        </p:txBody>
      </p:sp>
      <p:sp>
        <p:nvSpPr>
          <p:cNvPr id="9" name="內容版面配置區 8"/>
          <p:cNvSpPr>
            <a:spLocks noGrp="1"/>
          </p:cNvSpPr>
          <p:nvPr>
            <p:ph sz="quarter" idx="1"/>
          </p:nvPr>
        </p:nvSpPr>
        <p:spPr>
          <a:xfrm>
            <a:off x="457200" y="1219200"/>
            <a:ext cx="4041648" cy="4937760"/>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11" name="內容版面配置區 10"/>
          <p:cNvSpPr>
            <a:spLocks noGrp="1"/>
          </p:cNvSpPr>
          <p:nvPr>
            <p:ph sz="quarter" idx="2"/>
          </p:nvPr>
        </p:nvSpPr>
        <p:spPr>
          <a:xfrm>
            <a:off x="4632198" y="1216152"/>
            <a:ext cx="4041648" cy="4937760"/>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28600"/>
            <a:ext cx="8229600" cy="914400"/>
          </a:xfrm>
        </p:spPr>
        <p:txBody>
          <a:bodyPr anchor="ctr"/>
          <a:lstStyle>
            <a:lvl1pPr>
              <a:defRPr/>
            </a:lvl1pPr>
          </a:lstStyle>
          <a:p>
            <a:r>
              <a:rPr kumimoji="0" lang="zh-TW" altLang="en-US"/>
              <a:t>按一下以編輯母片標題樣式</a:t>
            </a:r>
            <a:endParaRPr kumimoji="0" lang="en-US"/>
          </a:p>
        </p:txBody>
      </p:sp>
      <p:sp>
        <p:nvSpPr>
          <p:cNvPr id="3" name="文字版面配置區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a:t>按一下以編輯母片文字樣式</a:t>
            </a:r>
          </a:p>
        </p:txBody>
      </p:sp>
      <p:sp>
        <p:nvSpPr>
          <p:cNvPr id="4" name="文字版面配置區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a:t>按一下以編輯母片文字樣式</a:t>
            </a:r>
          </a:p>
        </p:txBody>
      </p:sp>
      <p:sp>
        <p:nvSpPr>
          <p:cNvPr id="7" name="日期版面配置區 6"/>
          <p:cNvSpPr>
            <a:spLocks noGrp="1"/>
          </p:cNvSpPr>
          <p:nvPr>
            <p:ph type="dt" sz="half" idx="10"/>
          </p:nvPr>
        </p:nvSpPr>
        <p:spPr/>
        <p:txBody>
          <a:bodyPr/>
          <a:lstStyle/>
          <a:p>
            <a:fld id="{50831977-767B-4CDF-9EAD-625EA735E7DE}" type="datetime1">
              <a:rPr lang="zh-HK" altLang="en-US" smtClean="0"/>
              <a:t>5/1/2022</a:t>
            </a:fld>
            <a:endParaRPr lang="zh-HK" altLang="en-US"/>
          </a:p>
        </p:txBody>
      </p:sp>
      <p:sp>
        <p:nvSpPr>
          <p:cNvPr id="8" name="頁尾版面配置區 7"/>
          <p:cNvSpPr>
            <a:spLocks noGrp="1"/>
          </p:cNvSpPr>
          <p:nvPr>
            <p:ph type="ftr" sz="quarter" idx="11"/>
          </p:nvPr>
        </p:nvSpPr>
        <p:spPr/>
        <p:txBody>
          <a:bodyPr/>
          <a:lstStyle/>
          <a:p>
            <a:r>
              <a:rPr lang="en-US" altLang="zh-HK" dirty="0"/>
              <a:t>CB3044 Chapter 3</a:t>
            </a:r>
            <a:endParaRPr lang="zh-HK" altLang="en-US" dirty="0"/>
          </a:p>
        </p:txBody>
      </p:sp>
      <p:sp>
        <p:nvSpPr>
          <p:cNvPr id="9" name="投影片編號版面配置區 8"/>
          <p:cNvSpPr>
            <a:spLocks noGrp="1"/>
          </p:cNvSpPr>
          <p:nvPr>
            <p:ph type="sldNum" sz="quarter" idx="12"/>
          </p:nvPr>
        </p:nvSpPr>
        <p:spPr/>
        <p:txBody>
          <a:bodyPr/>
          <a:lstStyle/>
          <a:p>
            <a:fld id="{F1FD41ED-950E-4638-9435-F4E1714D4A0E}" type="slidenum">
              <a:rPr lang="zh-HK" altLang="en-US" smtClean="0"/>
              <a:t>‹#›</a:t>
            </a:fld>
            <a:endParaRPr lang="zh-HK" altLang="en-US"/>
          </a:p>
        </p:txBody>
      </p:sp>
      <p:sp>
        <p:nvSpPr>
          <p:cNvPr id="11" name="內容版面配置區 10"/>
          <p:cNvSpPr>
            <a:spLocks noGrp="1"/>
          </p:cNvSpPr>
          <p:nvPr>
            <p:ph sz="quarter" idx="2"/>
          </p:nvPr>
        </p:nvSpPr>
        <p:spPr>
          <a:xfrm>
            <a:off x="457200" y="2133600"/>
            <a:ext cx="4038600" cy="4038600"/>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13" name="內容版面配置區 12"/>
          <p:cNvSpPr>
            <a:spLocks noGrp="1"/>
          </p:cNvSpPr>
          <p:nvPr>
            <p:ph sz="quarter" idx="4"/>
          </p:nvPr>
        </p:nvSpPr>
        <p:spPr>
          <a:xfrm>
            <a:off x="4648200" y="2133600"/>
            <a:ext cx="4038600" cy="4038600"/>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228600"/>
            <a:ext cx="8229600" cy="914400"/>
          </a:xfrm>
        </p:spPr>
        <p:txBody>
          <a:bodyPr/>
          <a:lstStyle/>
          <a:p>
            <a:r>
              <a:rPr kumimoji="0" lang="zh-TW" altLang="en-US"/>
              <a:t>按一下以編輯母片標題樣式</a:t>
            </a:r>
            <a:endParaRPr kumimoji="0" lang="en-US"/>
          </a:p>
        </p:txBody>
      </p:sp>
      <p:sp>
        <p:nvSpPr>
          <p:cNvPr id="3" name="日期版面配置區 2"/>
          <p:cNvSpPr>
            <a:spLocks noGrp="1"/>
          </p:cNvSpPr>
          <p:nvPr>
            <p:ph type="dt" sz="half" idx="10"/>
          </p:nvPr>
        </p:nvSpPr>
        <p:spPr/>
        <p:txBody>
          <a:bodyPr/>
          <a:lstStyle/>
          <a:p>
            <a:fld id="{FCBE3231-2DE0-4496-A52E-BD06FB8575F9}" type="datetime1">
              <a:rPr lang="zh-HK" altLang="en-US" smtClean="0"/>
              <a:t>5/1/2022</a:t>
            </a:fld>
            <a:endParaRPr lang="zh-HK" altLang="en-US"/>
          </a:p>
        </p:txBody>
      </p:sp>
      <p:sp>
        <p:nvSpPr>
          <p:cNvPr id="4" name="頁尾版面配置區 3"/>
          <p:cNvSpPr>
            <a:spLocks noGrp="1"/>
          </p:cNvSpPr>
          <p:nvPr>
            <p:ph type="ftr" sz="quarter" idx="11"/>
          </p:nvPr>
        </p:nvSpPr>
        <p:spPr/>
        <p:txBody>
          <a:bodyPr/>
          <a:lstStyle/>
          <a:p>
            <a:r>
              <a:rPr lang="en-US" altLang="zh-HK" dirty="0"/>
              <a:t>CB3044 Chapter 3</a:t>
            </a:r>
            <a:endParaRPr lang="zh-HK" altLang="en-US" dirty="0"/>
          </a:p>
        </p:txBody>
      </p:sp>
      <p:sp>
        <p:nvSpPr>
          <p:cNvPr id="5" name="投影片編號版面配置區 4"/>
          <p:cNvSpPr>
            <a:spLocks noGrp="1"/>
          </p:cNvSpPr>
          <p:nvPr>
            <p:ph type="sldNum" sz="quarter" idx="12"/>
          </p:nvPr>
        </p:nvSpPr>
        <p:spPr/>
        <p:txBody>
          <a:bodyPr/>
          <a:lstStyle/>
          <a:p>
            <a:fld id="{F1FD41ED-950E-4638-9435-F4E1714D4A0E}" type="slidenum">
              <a:rPr lang="zh-HK" altLang="en-US" smtClean="0"/>
              <a:t>‹#›</a:t>
            </a:fld>
            <a:endParaRPr lang="zh-HK" altLang="en-US"/>
          </a:p>
        </p:txBody>
      </p:sp>
      <p:sp>
        <p:nvSpPr>
          <p:cNvPr id="6" name="等腰三角形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C663A57A-7936-405D-9769-F2F33412DB30}" type="datetime1">
              <a:rPr lang="zh-HK" altLang="en-US" smtClean="0"/>
              <a:t>5/1/2022</a:t>
            </a:fld>
            <a:endParaRPr lang="zh-HK" altLang="en-US"/>
          </a:p>
        </p:txBody>
      </p:sp>
      <p:sp>
        <p:nvSpPr>
          <p:cNvPr id="3" name="頁尾版面配置區 2"/>
          <p:cNvSpPr>
            <a:spLocks noGrp="1"/>
          </p:cNvSpPr>
          <p:nvPr>
            <p:ph type="ftr" sz="quarter" idx="11"/>
          </p:nvPr>
        </p:nvSpPr>
        <p:spPr/>
        <p:txBody>
          <a:bodyPr/>
          <a:lstStyle/>
          <a:p>
            <a:r>
              <a:rPr lang="en-US" altLang="zh-HK" dirty="0"/>
              <a:t>CB3044 Chapter 3</a:t>
            </a:r>
            <a:endParaRPr lang="zh-HK" altLang="en-US" dirty="0"/>
          </a:p>
        </p:txBody>
      </p:sp>
      <p:sp>
        <p:nvSpPr>
          <p:cNvPr id="4" name="投影片編號版面配置區 3"/>
          <p:cNvSpPr>
            <a:spLocks noGrp="1"/>
          </p:cNvSpPr>
          <p:nvPr>
            <p:ph type="sldNum" sz="quarter" idx="12"/>
          </p:nvPr>
        </p:nvSpPr>
        <p:spPr/>
        <p:txBody>
          <a:bodyPr/>
          <a:lstStyle/>
          <a:p>
            <a:fld id="{F1FD41ED-950E-4638-9435-F4E1714D4A0E}" type="slidenum">
              <a:rPr lang="zh-HK" altLang="en-US" smtClean="0"/>
              <a:t>‹#›</a:t>
            </a:fld>
            <a:endParaRPr lang="zh-HK" altLang="en-US"/>
          </a:p>
        </p:txBody>
      </p:sp>
      <p:sp>
        <p:nvSpPr>
          <p:cNvPr id="5" name="直線接點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等腰三角形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zh-TW" altLang="en-US"/>
              <a:t>按一下以編輯母片標題樣式</a:t>
            </a:r>
            <a:endParaRPr kumimoji="0" lang="en-US"/>
          </a:p>
        </p:txBody>
      </p:sp>
      <p:sp>
        <p:nvSpPr>
          <p:cNvPr id="3" name="文字版面配置區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zh-TW" altLang="en-US"/>
              <a:t>按一下以編輯母片文字樣式</a:t>
            </a:r>
          </a:p>
        </p:txBody>
      </p:sp>
      <p:sp>
        <p:nvSpPr>
          <p:cNvPr id="5" name="日期版面配置區 4"/>
          <p:cNvSpPr>
            <a:spLocks noGrp="1"/>
          </p:cNvSpPr>
          <p:nvPr>
            <p:ph type="dt" sz="half" idx="10"/>
          </p:nvPr>
        </p:nvSpPr>
        <p:spPr/>
        <p:txBody>
          <a:bodyPr/>
          <a:lstStyle/>
          <a:p>
            <a:fld id="{8EB09012-3B40-4D01-AAD0-B733A8800034}" type="datetime1">
              <a:rPr lang="zh-HK" altLang="en-US" smtClean="0"/>
              <a:t>5/1/2022</a:t>
            </a:fld>
            <a:endParaRPr lang="zh-HK" altLang="en-US"/>
          </a:p>
        </p:txBody>
      </p:sp>
      <p:sp>
        <p:nvSpPr>
          <p:cNvPr id="6" name="頁尾版面配置區 5"/>
          <p:cNvSpPr>
            <a:spLocks noGrp="1"/>
          </p:cNvSpPr>
          <p:nvPr>
            <p:ph type="ftr" sz="quarter" idx="11"/>
          </p:nvPr>
        </p:nvSpPr>
        <p:spPr/>
        <p:txBody>
          <a:bodyPr/>
          <a:lstStyle/>
          <a:p>
            <a:r>
              <a:rPr lang="en-US" altLang="zh-HK" dirty="0"/>
              <a:t>CB3044 Chapter 3</a:t>
            </a:r>
            <a:endParaRPr lang="zh-HK" altLang="en-US" dirty="0"/>
          </a:p>
        </p:txBody>
      </p:sp>
      <p:sp>
        <p:nvSpPr>
          <p:cNvPr id="7" name="投影片編號版面配置區 6"/>
          <p:cNvSpPr>
            <a:spLocks noGrp="1"/>
          </p:cNvSpPr>
          <p:nvPr>
            <p:ph type="sldNum" sz="quarter" idx="12"/>
          </p:nvPr>
        </p:nvSpPr>
        <p:spPr/>
        <p:txBody>
          <a:bodyPr/>
          <a:lstStyle/>
          <a:p>
            <a:fld id="{F1FD41ED-950E-4638-9435-F4E1714D4A0E}" type="slidenum">
              <a:rPr lang="zh-HK" altLang="en-US" smtClean="0"/>
              <a:t>‹#›</a:t>
            </a:fld>
            <a:endParaRPr lang="zh-HK" altLang="en-US"/>
          </a:p>
        </p:txBody>
      </p:sp>
      <p:sp>
        <p:nvSpPr>
          <p:cNvPr id="8" name="直線接點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直線接點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等腰三角形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內容版面配置區 11"/>
          <p:cNvSpPr>
            <a:spLocks noGrp="1"/>
          </p:cNvSpPr>
          <p:nvPr>
            <p:ph sz="quarter" idx="1"/>
          </p:nvPr>
        </p:nvSpPr>
        <p:spPr>
          <a:xfrm>
            <a:off x="304800" y="304800"/>
            <a:ext cx="5715000" cy="5715000"/>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bg>
      <p:bgRef idx="1001">
        <a:schemeClr val="bg2"/>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zh-TW" altLang="en-US"/>
              <a:t>按一下以編輯母片標題樣式</a:t>
            </a:r>
            <a:endParaRPr kumimoji="0" lang="en-US"/>
          </a:p>
        </p:txBody>
      </p:sp>
      <p:sp>
        <p:nvSpPr>
          <p:cNvPr id="3" name="圖片版面配置區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zh-TW" altLang="en-US"/>
              <a:t>按一下圖示以新增圖片</a:t>
            </a:r>
            <a:endParaRPr kumimoji="0" lang="en-US" dirty="0"/>
          </a:p>
        </p:txBody>
      </p:sp>
      <p:sp>
        <p:nvSpPr>
          <p:cNvPr id="4" name="文字版面配置區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zh-TW" altLang="en-US"/>
              <a:t>按一下以編輯母片文字樣式</a:t>
            </a:r>
          </a:p>
        </p:txBody>
      </p:sp>
      <p:sp>
        <p:nvSpPr>
          <p:cNvPr id="5" name="日期版面配置區 4"/>
          <p:cNvSpPr>
            <a:spLocks noGrp="1"/>
          </p:cNvSpPr>
          <p:nvPr>
            <p:ph type="dt" sz="half" idx="10"/>
          </p:nvPr>
        </p:nvSpPr>
        <p:spPr/>
        <p:txBody>
          <a:bodyPr/>
          <a:lstStyle/>
          <a:p>
            <a:fld id="{1D72C083-75B3-42FB-8BAA-97F99FD85A0A}" type="datetime1">
              <a:rPr lang="zh-HK" altLang="en-US" smtClean="0"/>
              <a:t>5/1/2022</a:t>
            </a:fld>
            <a:endParaRPr lang="zh-HK" altLang="en-US"/>
          </a:p>
        </p:txBody>
      </p:sp>
      <p:sp>
        <p:nvSpPr>
          <p:cNvPr id="6" name="頁尾版面配置區 5"/>
          <p:cNvSpPr>
            <a:spLocks noGrp="1"/>
          </p:cNvSpPr>
          <p:nvPr>
            <p:ph type="ftr" sz="quarter" idx="11"/>
          </p:nvPr>
        </p:nvSpPr>
        <p:spPr/>
        <p:txBody>
          <a:bodyPr/>
          <a:lstStyle/>
          <a:p>
            <a:r>
              <a:rPr lang="en-US" altLang="zh-HK" dirty="0"/>
              <a:t>CB3044 Chapter 3</a:t>
            </a:r>
            <a:endParaRPr lang="zh-HK" altLang="en-US" dirty="0"/>
          </a:p>
        </p:txBody>
      </p:sp>
      <p:sp>
        <p:nvSpPr>
          <p:cNvPr id="7" name="投影片編號版面配置區 6"/>
          <p:cNvSpPr>
            <a:spLocks noGrp="1"/>
          </p:cNvSpPr>
          <p:nvPr>
            <p:ph type="sldNum" sz="quarter" idx="12"/>
          </p:nvPr>
        </p:nvSpPr>
        <p:spPr/>
        <p:txBody>
          <a:bodyPr/>
          <a:lstStyle/>
          <a:p>
            <a:fld id="{F1FD41ED-950E-4638-9435-F4E1714D4A0E}" type="slidenum">
              <a:rPr lang="zh-HK" altLang="en-US" smtClean="0"/>
              <a:t>‹#›</a:t>
            </a:fld>
            <a:endParaRPr lang="zh-HK" altLang="en-US"/>
          </a:p>
        </p:txBody>
      </p:sp>
      <p:sp>
        <p:nvSpPr>
          <p:cNvPr id="8" name="直線接點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等腰三角形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標題版面配置區 21"/>
          <p:cNvSpPr>
            <a:spLocks noGrp="1"/>
          </p:cNvSpPr>
          <p:nvPr>
            <p:ph type="title"/>
          </p:nvPr>
        </p:nvSpPr>
        <p:spPr>
          <a:xfrm>
            <a:off x="457200" y="152400"/>
            <a:ext cx="8229600" cy="990600"/>
          </a:xfrm>
          <a:prstGeom prst="rect">
            <a:avLst/>
          </a:prstGeom>
        </p:spPr>
        <p:txBody>
          <a:bodyPr vert="horz" anchor="b" anchorCtr="0">
            <a:normAutofit/>
          </a:bodyPr>
          <a:lstStyle/>
          <a:p>
            <a:r>
              <a:rPr kumimoji="0" lang="zh-TW" altLang="en-US"/>
              <a:t>按一下以編輯母片標題樣式</a:t>
            </a:r>
            <a:endParaRPr kumimoji="0" lang="en-US"/>
          </a:p>
        </p:txBody>
      </p:sp>
      <p:sp>
        <p:nvSpPr>
          <p:cNvPr id="13" name="文字版面配置區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14" name="日期版面配置區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5FD3E346-0A0D-454B-B475-76F965406764}" type="datetime1">
              <a:rPr lang="zh-HK" altLang="en-US" smtClean="0"/>
              <a:t>5/1/2022</a:t>
            </a:fld>
            <a:endParaRPr lang="zh-HK" altLang="en-US"/>
          </a:p>
        </p:txBody>
      </p:sp>
      <p:sp>
        <p:nvSpPr>
          <p:cNvPr id="3" name="頁尾版面配置區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r>
              <a:rPr lang="en-US" altLang="zh-HK" dirty="0"/>
              <a:t>CB3044 Chapter 3</a:t>
            </a:r>
            <a:endParaRPr lang="zh-HK" altLang="en-US" dirty="0"/>
          </a:p>
        </p:txBody>
      </p:sp>
      <p:sp>
        <p:nvSpPr>
          <p:cNvPr id="23" name="投影片編號版面配置區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1FD41ED-950E-4638-9435-F4E1714D4A0E}" type="slidenum">
              <a:rPr lang="zh-HK" altLang="en-US" smtClean="0"/>
              <a:t>‹#›</a:t>
            </a:fld>
            <a:endParaRPr lang="zh-HK" altLang="en-US"/>
          </a:p>
        </p:txBody>
      </p:sp>
      <p:sp>
        <p:nvSpPr>
          <p:cNvPr id="28" name="直線接點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直線接點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等腰三角形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0.wmf"/><Relationship Id="rId5" Type="http://schemas.openxmlformats.org/officeDocument/2006/relationships/oleObject" Target="../embeddings/oleObject3.bin"/><Relationship Id="rId4" Type="http://schemas.openxmlformats.org/officeDocument/2006/relationships/image" Target="../media/image9.wmf"/></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bloomberg.com/markets/iyc.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1.jpeg"/><Relationship Id="rId4" Type="http://schemas.openxmlformats.org/officeDocument/2006/relationships/image" Target="../media/image20.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7.gif"/><Relationship Id="rId4" Type="http://schemas.openxmlformats.org/officeDocument/2006/relationships/image" Target="../media/image3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9"/>
          <p:cNvSpPr>
            <a:spLocks noChangeArrowheads="1"/>
          </p:cNvSpPr>
          <p:nvPr/>
        </p:nvSpPr>
        <p:spPr bwMode="auto">
          <a:xfrm>
            <a:off x="5486400" y="762000"/>
            <a:ext cx="36591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800">
                <a:solidFill>
                  <a:schemeClr val="tx2"/>
                </a:solidFill>
                <a:latin typeface="Arial" pitchFamily="34" charset="0"/>
                <a:ea typeface="ヒラギノ角ゴ Pro W3" pitchFamily="-84" charset="-128"/>
              </a:defRPr>
            </a:lvl1pPr>
            <a:lvl2pPr marL="742950" indent="-285750">
              <a:defRPr sz="3800">
                <a:solidFill>
                  <a:schemeClr val="tx2"/>
                </a:solidFill>
                <a:latin typeface="Arial" pitchFamily="34" charset="0"/>
                <a:ea typeface="ヒラギノ角ゴ Pro W3" pitchFamily="-84" charset="-128"/>
              </a:defRPr>
            </a:lvl2pPr>
            <a:lvl3pPr marL="1143000" indent="-228600">
              <a:defRPr sz="3800">
                <a:solidFill>
                  <a:schemeClr val="tx2"/>
                </a:solidFill>
                <a:latin typeface="Arial" pitchFamily="34" charset="0"/>
                <a:ea typeface="ヒラギノ角ゴ Pro W3" pitchFamily="-84" charset="-128"/>
              </a:defRPr>
            </a:lvl3pPr>
            <a:lvl4pPr marL="1600200" indent="-228600">
              <a:defRPr sz="3800">
                <a:solidFill>
                  <a:schemeClr val="tx2"/>
                </a:solidFill>
                <a:latin typeface="Arial" pitchFamily="34" charset="0"/>
                <a:ea typeface="ヒラギノ角ゴ Pro W3" pitchFamily="-84" charset="-128"/>
              </a:defRPr>
            </a:lvl4pPr>
            <a:lvl5pPr marL="2057400" indent="-228600">
              <a:defRPr sz="3800">
                <a:solidFill>
                  <a:schemeClr val="tx2"/>
                </a:solidFill>
                <a:latin typeface="Arial" pitchFamily="34" charset="0"/>
                <a:ea typeface="ヒラギノ角ゴ Pro W3" pitchFamily="-84" charset="-128"/>
              </a:defRPr>
            </a:lvl5pPr>
            <a:lvl6pPr marL="25146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6pPr>
            <a:lvl7pPr marL="29718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7pPr>
            <a:lvl8pPr marL="34290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8pPr>
            <a:lvl9pPr marL="38862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9pPr>
          </a:lstStyle>
          <a:p>
            <a:pPr algn="ctr" eaLnBrk="1" hangingPunct="1"/>
            <a:r>
              <a:rPr lang="en-US" altLang="zh-HK" sz="2800" b="1">
                <a:latin typeface="Verdana" pitchFamily="34" charset="0"/>
              </a:rPr>
              <a:t>Chapter 3</a:t>
            </a:r>
          </a:p>
        </p:txBody>
      </p:sp>
      <p:sp>
        <p:nvSpPr>
          <p:cNvPr id="5123" name="Rectangle 10"/>
          <p:cNvSpPr>
            <a:spLocks noChangeArrowheads="1"/>
          </p:cNvSpPr>
          <p:nvPr/>
        </p:nvSpPr>
        <p:spPr bwMode="auto">
          <a:xfrm>
            <a:off x="5486400" y="1981200"/>
            <a:ext cx="3657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800">
                <a:solidFill>
                  <a:schemeClr val="tx2"/>
                </a:solidFill>
                <a:latin typeface="Arial" pitchFamily="34" charset="0"/>
                <a:ea typeface="ヒラギノ角ゴ Pro W3" pitchFamily="-84" charset="-128"/>
              </a:defRPr>
            </a:lvl1pPr>
            <a:lvl2pPr marL="742950" indent="-285750">
              <a:defRPr sz="3800">
                <a:solidFill>
                  <a:schemeClr val="tx2"/>
                </a:solidFill>
                <a:latin typeface="Arial" pitchFamily="34" charset="0"/>
                <a:ea typeface="ヒラギノ角ゴ Pro W3" pitchFamily="-84" charset="-128"/>
              </a:defRPr>
            </a:lvl2pPr>
            <a:lvl3pPr marL="1143000" indent="-228600">
              <a:defRPr sz="3800">
                <a:solidFill>
                  <a:schemeClr val="tx2"/>
                </a:solidFill>
                <a:latin typeface="Arial" pitchFamily="34" charset="0"/>
                <a:ea typeface="ヒラギノ角ゴ Pro W3" pitchFamily="-84" charset="-128"/>
              </a:defRPr>
            </a:lvl3pPr>
            <a:lvl4pPr marL="1600200" indent="-228600">
              <a:defRPr sz="3800">
                <a:solidFill>
                  <a:schemeClr val="tx2"/>
                </a:solidFill>
                <a:latin typeface="Arial" pitchFamily="34" charset="0"/>
                <a:ea typeface="ヒラギノ角ゴ Pro W3" pitchFamily="-84" charset="-128"/>
              </a:defRPr>
            </a:lvl4pPr>
            <a:lvl5pPr marL="2057400" indent="-228600">
              <a:defRPr sz="3800">
                <a:solidFill>
                  <a:schemeClr val="tx2"/>
                </a:solidFill>
                <a:latin typeface="Arial" pitchFamily="34" charset="0"/>
                <a:ea typeface="ヒラギノ角ゴ Pro W3" pitchFamily="-84" charset="-128"/>
              </a:defRPr>
            </a:lvl5pPr>
            <a:lvl6pPr marL="25146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6pPr>
            <a:lvl7pPr marL="29718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7pPr>
            <a:lvl8pPr marL="34290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8pPr>
            <a:lvl9pPr marL="38862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9pPr>
          </a:lstStyle>
          <a:p>
            <a:pPr algn="ctr"/>
            <a:r>
              <a:rPr lang="en-US" altLang="zh-HK" sz="2800" b="1">
                <a:latin typeface="Verdana" pitchFamily="34" charset="0"/>
              </a:rPr>
              <a:t>What Do </a:t>
            </a:r>
            <a:br>
              <a:rPr lang="en-US" altLang="zh-HK" sz="2800" b="1">
                <a:latin typeface="Verdana" pitchFamily="34" charset="0"/>
              </a:rPr>
            </a:br>
            <a:r>
              <a:rPr lang="en-US" altLang="zh-HK" sz="2800" b="1">
                <a:latin typeface="Verdana" pitchFamily="34" charset="0"/>
              </a:rPr>
              <a:t>Interest Rates Mean and </a:t>
            </a:r>
            <a:br>
              <a:rPr lang="en-US" altLang="zh-HK" sz="2800" b="1">
                <a:latin typeface="Verdana" pitchFamily="34" charset="0"/>
              </a:rPr>
            </a:br>
            <a:r>
              <a:rPr lang="en-US" altLang="zh-HK" sz="2800" b="1">
                <a:latin typeface="Verdana" pitchFamily="34" charset="0"/>
              </a:rPr>
              <a:t>What Is </a:t>
            </a:r>
            <a:br>
              <a:rPr lang="en-US" altLang="zh-HK" sz="2800" b="1">
                <a:latin typeface="Verdana" pitchFamily="34" charset="0"/>
              </a:rPr>
            </a:br>
            <a:r>
              <a:rPr lang="en-US" altLang="zh-HK" sz="2800" b="1">
                <a:latin typeface="Verdana" pitchFamily="34" charset="0"/>
              </a:rPr>
              <a:t>Their Role in</a:t>
            </a:r>
          </a:p>
          <a:p>
            <a:pPr algn="ctr"/>
            <a:r>
              <a:rPr lang="en-US" altLang="zh-HK" sz="2800" b="1">
                <a:latin typeface="Verdana" pitchFamily="34" charset="0"/>
              </a:rPr>
              <a:t>Valuation?</a:t>
            </a:r>
            <a:endParaRPr lang="en-US" altLang="zh-HK" sz="2800">
              <a:solidFill>
                <a:schemeClr val="tx1"/>
              </a:solidFill>
              <a:latin typeface="Verdana" pitchFamily="34" charset="0"/>
            </a:endParaRPr>
          </a:p>
        </p:txBody>
      </p:sp>
    </p:spTree>
    <p:extLst>
      <p:ext uri="{BB962C8B-B14F-4D97-AF65-F5344CB8AC3E}">
        <p14:creationId xmlns:p14="http://schemas.microsoft.com/office/powerpoint/2010/main" val="530566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US" altLang="en-US" dirty="0"/>
              <a:t>Yield to Maturity: Fixed Payment Loans</a:t>
            </a:r>
          </a:p>
        </p:txBody>
      </p:sp>
      <p:grpSp>
        <p:nvGrpSpPr>
          <p:cNvPr id="2" name="Group 1"/>
          <p:cNvGrpSpPr/>
          <p:nvPr/>
        </p:nvGrpSpPr>
        <p:grpSpPr>
          <a:xfrm>
            <a:off x="539552" y="1484784"/>
            <a:ext cx="7772400" cy="3435350"/>
            <a:chOff x="685800" y="2895600"/>
            <a:chExt cx="7772400" cy="3435350"/>
          </a:xfrm>
        </p:grpSpPr>
        <p:sp>
          <p:nvSpPr>
            <p:cNvPr id="6161" name="Rectangle 17"/>
            <p:cNvSpPr>
              <a:spLocks noChangeArrowheads="1"/>
            </p:cNvSpPr>
            <p:nvPr/>
          </p:nvSpPr>
          <p:spPr bwMode="auto">
            <a:xfrm>
              <a:off x="685800" y="2895600"/>
              <a:ext cx="7772400" cy="343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indent="3175">
                <a:tabLst>
                  <a:tab pos="346075" algn="l"/>
                  <a:tab pos="1087438" algn="l"/>
                  <a:tab pos="1544638" algn="ctr"/>
                  <a:tab pos="2743200" algn="ctr"/>
                  <a:tab pos="4054475" algn="ctr"/>
                  <a:tab pos="5832475" algn="ctr"/>
                </a:tabLst>
                <a:defRPr sz="2400">
                  <a:solidFill>
                    <a:schemeClr val="tx1"/>
                  </a:solidFill>
                  <a:latin typeface="Times New Roman" pitchFamily="18" charset="0"/>
                </a:defRPr>
              </a:lvl1pPr>
              <a:lvl2pPr marL="917575" indent="-457200">
                <a:tabLst>
                  <a:tab pos="346075" algn="l"/>
                  <a:tab pos="1087438" algn="l"/>
                  <a:tab pos="1544638" algn="ctr"/>
                  <a:tab pos="2743200" algn="ctr"/>
                  <a:tab pos="4054475" algn="ctr"/>
                  <a:tab pos="5832475" algn="ctr"/>
                </a:tabLst>
                <a:defRPr sz="2400">
                  <a:solidFill>
                    <a:schemeClr val="tx1"/>
                  </a:solidFill>
                  <a:latin typeface="Times New Roman" pitchFamily="18" charset="0"/>
                </a:defRPr>
              </a:lvl2pPr>
              <a:lvl3pPr marL="1371600" indent="-457200">
                <a:tabLst>
                  <a:tab pos="346075" algn="l"/>
                  <a:tab pos="1087438" algn="l"/>
                  <a:tab pos="1544638" algn="ctr"/>
                  <a:tab pos="2743200" algn="ctr"/>
                  <a:tab pos="4054475" algn="ctr"/>
                  <a:tab pos="5832475" algn="ctr"/>
                </a:tabLst>
                <a:defRPr sz="2400">
                  <a:solidFill>
                    <a:schemeClr val="tx1"/>
                  </a:solidFill>
                  <a:latin typeface="Times New Roman" pitchFamily="18" charset="0"/>
                </a:defRPr>
              </a:lvl3pPr>
              <a:lvl4pPr marL="1828800" indent="-457200">
                <a:tabLst>
                  <a:tab pos="346075" algn="l"/>
                  <a:tab pos="1087438" algn="l"/>
                  <a:tab pos="1544638" algn="ctr"/>
                  <a:tab pos="2743200" algn="ctr"/>
                  <a:tab pos="4054475" algn="ctr"/>
                  <a:tab pos="5832475" algn="ctr"/>
                </a:tabLst>
                <a:defRPr sz="2400">
                  <a:solidFill>
                    <a:schemeClr val="tx1"/>
                  </a:solidFill>
                  <a:latin typeface="Times New Roman" pitchFamily="18" charset="0"/>
                </a:defRPr>
              </a:lvl4pPr>
              <a:lvl5pPr marL="2286000" indent="-457200">
                <a:tabLst>
                  <a:tab pos="346075" algn="l"/>
                  <a:tab pos="1087438" algn="l"/>
                  <a:tab pos="1544638" algn="ctr"/>
                  <a:tab pos="2743200" algn="ctr"/>
                  <a:tab pos="4054475" algn="ctr"/>
                  <a:tab pos="5832475" algn="ctr"/>
                </a:tabLst>
                <a:defRPr sz="2400">
                  <a:solidFill>
                    <a:schemeClr val="tx1"/>
                  </a:solidFill>
                  <a:latin typeface="Times New Roman" pitchFamily="18" charset="0"/>
                </a:defRPr>
              </a:lvl5pPr>
              <a:lvl6pPr marL="2743200" indent="-457200" eaLnBrk="0" fontAlgn="base" hangingPunct="0">
                <a:spcBef>
                  <a:spcPct val="0"/>
                </a:spcBef>
                <a:spcAft>
                  <a:spcPct val="0"/>
                </a:spcAft>
                <a:tabLst>
                  <a:tab pos="346075" algn="l"/>
                  <a:tab pos="1087438" algn="l"/>
                  <a:tab pos="1544638" algn="ctr"/>
                  <a:tab pos="2743200" algn="ctr"/>
                  <a:tab pos="4054475" algn="ctr"/>
                  <a:tab pos="5832475" algn="ctr"/>
                </a:tabLst>
                <a:defRPr sz="2400">
                  <a:solidFill>
                    <a:schemeClr val="tx1"/>
                  </a:solidFill>
                  <a:latin typeface="Times New Roman" pitchFamily="18" charset="0"/>
                </a:defRPr>
              </a:lvl6pPr>
              <a:lvl7pPr marL="3200400" indent="-457200" eaLnBrk="0" fontAlgn="base" hangingPunct="0">
                <a:spcBef>
                  <a:spcPct val="0"/>
                </a:spcBef>
                <a:spcAft>
                  <a:spcPct val="0"/>
                </a:spcAft>
                <a:tabLst>
                  <a:tab pos="346075" algn="l"/>
                  <a:tab pos="1087438" algn="l"/>
                  <a:tab pos="1544638" algn="ctr"/>
                  <a:tab pos="2743200" algn="ctr"/>
                  <a:tab pos="4054475" algn="ctr"/>
                  <a:tab pos="5832475" algn="ctr"/>
                </a:tabLst>
                <a:defRPr sz="2400">
                  <a:solidFill>
                    <a:schemeClr val="tx1"/>
                  </a:solidFill>
                  <a:latin typeface="Times New Roman" pitchFamily="18" charset="0"/>
                </a:defRPr>
              </a:lvl7pPr>
              <a:lvl8pPr marL="3657600" indent="-457200" eaLnBrk="0" fontAlgn="base" hangingPunct="0">
                <a:spcBef>
                  <a:spcPct val="0"/>
                </a:spcBef>
                <a:spcAft>
                  <a:spcPct val="0"/>
                </a:spcAft>
                <a:tabLst>
                  <a:tab pos="346075" algn="l"/>
                  <a:tab pos="1087438" algn="l"/>
                  <a:tab pos="1544638" algn="ctr"/>
                  <a:tab pos="2743200" algn="ctr"/>
                  <a:tab pos="4054475" algn="ctr"/>
                  <a:tab pos="5832475" algn="ctr"/>
                </a:tabLst>
                <a:defRPr sz="2400">
                  <a:solidFill>
                    <a:schemeClr val="tx1"/>
                  </a:solidFill>
                  <a:latin typeface="Times New Roman" pitchFamily="18" charset="0"/>
                </a:defRPr>
              </a:lvl8pPr>
              <a:lvl9pPr marL="4114800" indent="-457200" eaLnBrk="0" fontAlgn="base" hangingPunct="0">
                <a:spcBef>
                  <a:spcPct val="0"/>
                </a:spcBef>
                <a:spcAft>
                  <a:spcPct val="0"/>
                </a:spcAft>
                <a:tabLst>
                  <a:tab pos="346075" algn="l"/>
                  <a:tab pos="1087438" algn="l"/>
                  <a:tab pos="1544638" algn="ctr"/>
                  <a:tab pos="2743200" algn="ctr"/>
                  <a:tab pos="4054475" algn="ctr"/>
                  <a:tab pos="5832475" algn="ctr"/>
                </a:tabLst>
                <a:defRPr sz="2400">
                  <a:solidFill>
                    <a:schemeClr val="tx1"/>
                  </a:solidFill>
                  <a:latin typeface="Times New Roman" pitchFamily="18" charset="0"/>
                </a:defRPr>
              </a:lvl9pPr>
            </a:lstStyle>
            <a:p>
              <a:pPr>
                <a:spcBef>
                  <a:spcPct val="20000"/>
                </a:spcBef>
                <a:buFontTx/>
                <a:buAutoNum type="arabicPeriod" startAt="2"/>
              </a:pPr>
              <a:r>
                <a:rPr lang="en-US" altLang="en-US" dirty="0">
                  <a:solidFill>
                    <a:schemeClr val="tx2"/>
                  </a:solidFill>
                </a:rPr>
                <a:t>Fixed Payment Loan: </a:t>
              </a:r>
              <a:r>
                <a:rPr lang="en-US" altLang="en-US" sz="2000" dirty="0">
                  <a:solidFill>
                    <a:schemeClr val="tx2"/>
                  </a:solidFill>
                </a:rPr>
                <a:t>the lender provides the borrower with an amount of funds, which must be repaid by making the same payment every period, consisting of part of the principal and interest for a set number of years. (borrow $1000, and pay $126 in following 25 years)</a:t>
              </a:r>
            </a:p>
            <a:p>
              <a:pPr>
                <a:spcBef>
                  <a:spcPct val="20000"/>
                </a:spcBef>
              </a:pPr>
              <a:r>
                <a:rPr lang="en-US" altLang="en-US" dirty="0">
                  <a:solidFill>
                    <a:schemeClr val="tx2"/>
                  </a:solidFill>
                </a:rPr>
                <a:t> </a:t>
              </a:r>
              <a:r>
                <a:rPr lang="en-US" altLang="en-US" sz="2200" dirty="0"/>
                <a:t>	 		 $126	$126	$126	  $126</a:t>
              </a:r>
            </a:p>
            <a:p>
              <a:pPr>
                <a:lnSpc>
                  <a:spcPct val="50000"/>
                </a:lnSpc>
                <a:spcBef>
                  <a:spcPct val="20000"/>
                </a:spcBef>
              </a:pPr>
              <a:r>
                <a:rPr lang="en-US" altLang="en-US" sz="2200" dirty="0"/>
                <a:t>$1000   =		              +                +                 + ... + </a:t>
              </a:r>
            </a:p>
            <a:p>
              <a:pPr>
                <a:lnSpc>
                  <a:spcPct val="50000"/>
                </a:lnSpc>
                <a:spcBef>
                  <a:spcPct val="20000"/>
                </a:spcBef>
              </a:pPr>
              <a:r>
                <a:rPr lang="en-US" altLang="en-US" sz="2200" dirty="0"/>
                <a:t>			   (1+</a:t>
              </a:r>
              <a:r>
                <a:rPr lang="en-US" altLang="en-US" sz="2200" i="1" dirty="0"/>
                <a:t>i</a:t>
              </a:r>
              <a:r>
                <a:rPr lang="en-US" altLang="en-US" sz="2200" dirty="0"/>
                <a:t>) 	   (1+</a:t>
              </a:r>
              <a:r>
                <a:rPr lang="en-US" altLang="en-US" sz="2200" i="1" dirty="0"/>
                <a:t>i</a:t>
              </a:r>
              <a:r>
                <a:rPr lang="en-US" altLang="en-US" sz="2200" dirty="0"/>
                <a:t>)</a:t>
              </a:r>
              <a:r>
                <a:rPr lang="en-US" altLang="en-US" sz="2200" baseline="30000" dirty="0"/>
                <a:t>2</a:t>
              </a:r>
              <a:r>
                <a:rPr lang="en-US" altLang="en-US" sz="2200" dirty="0"/>
                <a:t>	   (1+</a:t>
              </a:r>
              <a:r>
                <a:rPr lang="en-US" altLang="en-US" sz="2200" i="1" dirty="0"/>
                <a:t>i</a:t>
              </a:r>
              <a:r>
                <a:rPr lang="en-US" altLang="en-US" sz="2200" dirty="0"/>
                <a:t>)</a:t>
              </a:r>
              <a:r>
                <a:rPr lang="en-US" altLang="en-US" sz="2200" baseline="30000" dirty="0"/>
                <a:t>3</a:t>
              </a:r>
              <a:r>
                <a:rPr lang="en-US" altLang="en-US" sz="2200" dirty="0"/>
                <a:t>	     (1+</a:t>
              </a:r>
              <a:r>
                <a:rPr lang="en-US" altLang="en-US" sz="2200" i="1" dirty="0"/>
                <a:t>i</a:t>
              </a:r>
              <a:r>
                <a:rPr lang="en-US" altLang="en-US" sz="2200" dirty="0"/>
                <a:t>)</a:t>
              </a:r>
              <a:r>
                <a:rPr lang="en-US" altLang="en-US" sz="2200" baseline="30000" dirty="0"/>
                <a:t>25</a:t>
              </a:r>
              <a:endParaRPr lang="en-US" altLang="en-US" sz="2200" dirty="0"/>
            </a:p>
            <a:p>
              <a:pPr>
                <a:lnSpc>
                  <a:spcPct val="50000"/>
                </a:lnSpc>
                <a:spcBef>
                  <a:spcPct val="100000"/>
                </a:spcBef>
              </a:pPr>
              <a:r>
                <a:rPr lang="en-US" altLang="en-US" sz="2200" dirty="0"/>
                <a:t>	 		  </a:t>
              </a:r>
              <a:r>
                <a:rPr lang="en-US" altLang="en-US" sz="2200" i="1" dirty="0"/>
                <a:t>FP</a:t>
              </a:r>
              <a:r>
                <a:rPr lang="en-US" altLang="en-US" sz="2200" dirty="0"/>
                <a:t>	   </a:t>
              </a:r>
              <a:r>
                <a:rPr lang="en-US" altLang="en-US" sz="2200" i="1" dirty="0"/>
                <a:t>FP</a:t>
              </a:r>
              <a:r>
                <a:rPr lang="en-US" altLang="en-US" sz="2200" dirty="0"/>
                <a:t> 	   </a:t>
              </a:r>
              <a:r>
                <a:rPr lang="en-US" altLang="en-US" sz="2200" i="1" dirty="0"/>
                <a:t>FP</a:t>
              </a:r>
              <a:r>
                <a:rPr lang="en-US" altLang="en-US" sz="2200" dirty="0"/>
                <a:t> 	  </a:t>
              </a:r>
              <a:r>
                <a:rPr lang="en-US" altLang="en-US" sz="2200" i="1" dirty="0"/>
                <a:t>FP</a:t>
              </a:r>
              <a:endParaRPr lang="en-US" altLang="en-US" sz="2200" dirty="0"/>
            </a:p>
            <a:p>
              <a:pPr>
                <a:lnSpc>
                  <a:spcPct val="50000"/>
                </a:lnSpc>
                <a:spcBef>
                  <a:spcPct val="20000"/>
                </a:spcBef>
              </a:pPr>
              <a:r>
                <a:rPr lang="en-US" altLang="en-US" sz="2200" dirty="0"/>
                <a:t>LV =		              +                +                 + ... +</a:t>
              </a:r>
            </a:p>
            <a:p>
              <a:pPr>
                <a:lnSpc>
                  <a:spcPct val="50000"/>
                </a:lnSpc>
                <a:spcBef>
                  <a:spcPct val="20000"/>
                </a:spcBef>
              </a:pPr>
              <a:r>
                <a:rPr lang="en-US" altLang="en-US" sz="2200" dirty="0"/>
                <a:t>			  (1+</a:t>
              </a:r>
              <a:r>
                <a:rPr lang="en-US" altLang="en-US" sz="2200" i="1" dirty="0"/>
                <a:t>i</a:t>
              </a:r>
              <a:r>
                <a:rPr lang="en-US" altLang="en-US" sz="2200" dirty="0"/>
                <a:t>) 	  (1+</a:t>
              </a:r>
              <a:r>
                <a:rPr lang="en-US" altLang="en-US" sz="2200" i="1" dirty="0"/>
                <a:t>i</a:t>
              </a:r>
              <a:r>
                <a:rPr lang="en-US" altLang="en-US" sz="2200" dirty="0"/>
                <a:t>)</a:t>
              </a:r>
              <a:r>
                <a:rPr lang="en-US" altLang="en-US" sz="2200" baseline="30000" dirty="0"/>
                <a:t>2</a:t>
              </a:r>
              <a:r>
                <a:rPr lang="en-US" altLang="en-US" sz="2200" dirty="0"/>
                <a:t>	   (1+</a:t>
              </a:r>
              <a:r>
                <a:rPr lang="en-US" altLang="en-US" sz="2200" i="1" dirty="0"/>
                <a:t>i</a:t>
              </a:r>
              <a:r>
                <a:rPr lang="en-US" altLang="en-US" sz="2200" dirty="0"/>
                <a:t>)</a:t>
              </a:r>
              <a:r>
                <a:rPr lang="en-US" altLang="en-US" sz="2200" baseline="30000" dirty="0"/>
                <a:t>3</a:t>
              </a:r>
              <a:r>
                <a:rPr lang="en-US" altLang="en-US" sz="2200" dirty="0"/>
                <a:t>	   (1+</a:t>
              </a:r>
              <a:r>
                <a:rPr lang="en-US" altLang="en-US" sz="2200" i="1" dirty="0"/>
                <a:t>i</a:t>
              </a:r>
              <a:r>
                <a:rPr lang="en-US" altLang="en-US" sz="2200" dirty="0"/>
                <a:t>)</a:t>
              </a:r>
              <a:r>
                <a:rPr lang="en-US" altLang="en-US" sz="2200" baseline="30000" dirty="0"/>
                <a:t>n</a:t>
              </a:r>
            </a:p>
            <a:p>
              <a:pPr>
                <a:lnSpc>
                  <a:spcPct val="50000"/>
                </a:lnSpc>
                <a:spcBef>
                  <a:spcPct val="20000"/>
                </a:spcBef>
              </a:pPr>
              <a:endParaRPr lang="en-US" altLang="en-US" sz="2200" baseline="30000" dirty="0"/>
            </a:p>
            <a:p>
              <a:pPr>
                <a:lnSpc>
                  <a:spcPct val="50000"/>
                </a:lnSpc>
                <a:spcBef>
                  <a:spcPct val="20000"/>
                </a:spcBef>
              </a:pPr>
              <a:endParaRPr lang="en-US" altLang="en-US" sz="2200" baseline="30000" dirty="0"/>
            </a:p>
            <a:p>
              <a:pPr>
                <a:lnSpc>
                  <a:spcPct val="50000"/>
                </a:lnSpc>
                <a:spcBef>
                  <a:spcPct val="20000"/>
                </a:spcBef>
              </a:pPr>
              <a:r>
                <a:rPr lang="en-US" altLang="en-US" sz="2200" dirty="0"/>
                <a:t>LV: loan value;   FP: fixed yearly payment</a:t>
              </a:r>
            </a:p>
            <a:p>
              <a:pPr>
                <a:lnSpc>
                  <a:spcPct val="50000"/>
                </a:lnSpc>
                <a:spcBef>
                  <a:spcPct val="20000"/>
                </a:spcBef>
              </a:pPr>
              <a:endParaRPr lang="en-US" altLang="en-US" sz="2200" dirty="0"/>
            </a:p>
            <a:p>
              <a:pPr>
                <a:lnSpc>
                  <a:spcPct val="50000"/>
                </a:lnSpc>
                <a:spcBef>
                  <a:spcPct val="20000"/>
                </a:spcBef>
              </a:pPr>
              <a:r>
                <a:rPr lang="en-US" altLang="en-US" sz="2200" dirty="0"/>
                <a:t>N: number of years until maturity</a:t>
              </a:r>
              <a:endParaRPr lang="en-US" altLang="en-US" dirty="0"/>
            </a:p>
          </p:txBody>
        </p:sp>
        <p:sp>
          <p:nvSpPr>
            <p:cNvPr id="6151" name="Line 7"/>
            <p:cNvSpPr>
              <a:spLocks noChangeShapeType="1"/>
            </p:cNvSpPr>
            <p:nvPr/>
          </p:nvSpPr>
          <p:spPr bwMode="auto">
            <a:xfrm>
              <a:off x="2057400" y="4800600"/>
              <a:ext cx="6731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2" name="Line 8"/>
            <p:cNvSpPr>
              <a:spLocks noChangeShapeType="1"/>
            </p:cNvSpPr>
            <p:nvPr/>
          </p:nvSpPr>
          <p:spPr bwMode="auto">
            <a:xfrm>
              <a:off x="3124200" y="4800600"/>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3" name="Line 9"/>
            <p:cNvSpPr>
              <a:spLocks noChangeShapeType="1"/>
            </p:cNvSpPr>
            <p:nvPr/>
          </p:nvSpPr>
          <p:spPr bwMode="auto">
            <a:xfrm>
              <a:off x="4419600" y="4800600"/>
              <a:ext cx="9017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4" name="Line 10"/>
            <p:cNvSpPr>
              <a:spLocks noChangeShapeType="1"/>
            </p:cNvSpPr>
            <p:nvPr/>
          </p:nvSpPr>
          <p:spPr bwMode="auto">
            <a:xfrm>
              <a:off x="6248400" y="4800600"/>
              <a:ext cx="9017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5" name="Line 11"/>
            <p:cNvSpPr>
              <a:spLocks noChangeShapeType="1"/>
            </p:cNvSpPr>
            <p:nvPr/>
          </p:nvSpPr>
          <p:spPr bwMode="auto">
            <a:xfrm>
              <a:off x="2038350" y="5715000"/>
              <a:ext cx="6731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6" name="Line 12"/>
            <p:cNvSpPr>
              <a:spLocks noChangeShapeType="1"/>
            </p:cNvSpPr>
            <p:nvPr/>
          </p:nvSpPr>
          <p:spPr bwMode="auto">
            <a:xfrm>
              <a:off x="3162300" y="5715000"/>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7" name="Line 13"/>
            <p:cNvSpPr>
              <a:spLocks noChangeShapeType="1"/>
            </p:cNvSpPr>
            <p:nvPr/>
          </p:nvSpPr>
          <p:spPr bwMode="auto">
            <a:xfrm>
              <a:off x="4524375" y="5715000"/>
              <a:ext cx="825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8" name="Line 14"/>
            <p:cNvSpPr>
              <a:spLocks noChangeShapeType="1"/>
            </p:cNvSpPr>
            <p:nvPr/>
          </p:nvSpPr>
          <p:spPr bwMode="auto">
            <a:xfrm>
              <a:off x="6248400" y="5715000"/>
              <a:ext cx="9017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7"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18"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10</a:t>
            </a:fld>
            <a:endParaRPr lang="zh-HK" altLang="en-US" dirty="0"/>
          </a:p>
        </p:txBody>
      </p:sp>
    </p:spTree>
    <p:extLst>
      <p:ext uri="{BB962C8B-B14F-4D97-AF65-F5344CB8AC3E}">
        <p14:creationId xmlns:p14="http://schemas.microsoft.com/office/powerpoint/2010/main" val="325844518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tLang="zh-HK">
                <a:ea typeface="ヒラギノ角ゴ Pro W3" pitchFamily="-84" charset="-128"/>
              </a:rPr>
              <a:t>Yield to Maturity: Bonds</a:t>
            </a:r>
          </a:p>
        </p:txBody>
      </p:sp>
      <p:sp>
        <p:nvSpPr>
          <p:cNvPr id="20483" name="Text Placeholder 2"/>
          <p:cNvSpPr>
            <a:spLocks noGrp="1"/>
          </p:cNvSpPr>
          <p:nvPr>
            <p:ph sz="quarter" idx="1"/>
          </p:nvPr>
        </p:nvSpPr>
        <p:spPr>
          <a:xfrm>
            <a:off x="381000" y="1447800"/>
            <a:ext cx="8534400" cy="4648200"/>
          </a:xfrm>
        </p:spPr>
        <p:txBody>
          <a:bodyPr/>
          <a:lstStyle/>
          <a:p>
            <a:pPr marL="514350" indent="-514350" eaLnBrk="1" hangingPunct="1">
              <a:buFontTx/>
              <a:buAutoNum type="arabicPeriod" startAt="3"/>
            </a:pPr>
            <a:r>
              <a:rPr lang="en-US" altLang="zh-HK" dirty="0">
                <a:ea typeface="ヒラギノ角ゴ Pro W3" pitchFamily="-84" charset="-128"/>
              </a:rPr>
              <a:t>Coupon Bond (Coupon rate </a:t>
            </a:r>
            <a:r>
              <a:rPr lang="en-US" altLang="zh-HK" dirty="0">
                <a:latin typeface="Symbol" pitchFamily="18" charset="2"/>
                <a:ea typeface="ヒラギノ角ゴ Pro W3" pitchFamily="-84" charset="-128"/>
              </a:rPr>
              <a:t>=</a:t>
            </a:r>
            <a:r>
              <a:rPr lang="en-US" altLang="zh-HK" dirty="0">
                <a:ea typeface="ヒラギノ角ゴ Pro W3" pitchFamily="-84" charset="-128"/>
              </a:rPr>
              <a:t> 10% </a:t>
            </a:r>
            <a:r>
              <a:rPr lang="en-US" altLang="zh-HK" dirty="0">
                <a:latin typeface="Symbol" pitchFamily="18" charset="2"/>
                <a:ea typeface="ヒラギノ角ゴ Pro W3" pitchFamily="-84" charset="-128"/>
              </a:rPr>
              <a:t>=</a:t>
            </a:r>
            <a:r>
              <a:rPr lang="en-US" altLang="zh-HK" dirty="0">
                <a:ea typeface="ヒラギノ角ゴ Pro W3" pitchFamily="-84" charset="-128"/>
              </a:rPr>
              <a:t> </a:t>
            </a:r>
            <a:r>
              <a:rPr lang="en-US" altLang="zh-HK" i="1" dirty="0">
                <a:ea typeface="ヒラギノ角ゴ Pro W3" pitchFamily="-84" charset="-128"/>
              </a:rPr>
              <a:t>C</a:t>
            </a:r>
            <a:r>
              <a:rPr lang="en-US" altLang="zh-HK" dirty="0">
                <a:ea typeface="ヒラギノ角ゴ Pro W3" pitchFamily="-84" charset="-128"/>
              </a:rPr>
              <a:t>/</a:t>
            </a:r>
            <a:r>
              <a:rPr lang="en-US" altLang="zh-HK" i="1" dirty="0">
                <a:ea typeface="ヒラギノ角ゴ Pro W3" pitchFamily="-84" charset="-128"/>
              </a:rPr>
              <a:t>F</a:t>
            </a:r>
            <a:r>
              <a:rPr lang="en-US" altLang="zh-HK" dirty="0">
                <a:ea typeface="ヒラギノ角ゴ Pro W3" pitchFamily="-84" charset="-128"/>
              </a:rPr>
              <a:t>)</a:t>
            </a:r>
          </a:p>
          <a:p>
            <a:pPr marL="514350" indent="-514350" eaLnBrk="1" hangingPunct="1">
              <a:buFontTx/>
              <a:buAutoNum type="arabicPeriod" startAt="3"/>
            </a:pPr>
            <a:endParaRPr lang="en-US" altLang="zh-HK" dirty="0">
              <a:ea typeface="ヒラギノ角ゴ Pro W3" pitchFamily="-84" charset="-128"/>
            </a:endParaRPr>
          </a:p>
          <a:p>
            <a:pPr marL="514350" indent="-514350" eaLnBrk="1" hangingPunct="1">
              <a:buFontTx/>
              <a:buAutoNum type="arabicPeriod" startAt="3"/>
            </a:pPr>
            <a:endParaRPr lang="en-US" altLang="zh-HK" dirty="0">
              <a:ea typeface="ヒラギノ角ゴ Pro W3" pitchFamily="-84" charset="-128"/>
            </a:endParaRPr>
          </a:p>
          <a:p>
            <a:pPr marL="514350" indent="-514350" eaLnBrk="1" hangingPunct="1">
              <a:buFontTx/>
              <a:buAutoNum type="arabicPeriod" startAt="3"/>
            </a:pPr>
            <a:endParaRPr lang="en-US" altLang="zh-HK" dirty="0">
              <a:ea typeface="ヒラギノ角ゴ Pro W3" pitchFamily="-84" charset="-128"/>
            </a:endParaRPr>
          </a:p>
          <a:p>
            <a:pPr marL="514350" indent="-514350" eaLnBrk="1" hangingPunct="1">
              <a:spcBef>
                <a:spcPts val="3000"/>
              </a:spcBef>
              <a:buFont typeface="Wingdings" pitchFamily="2" charset="2"/>
              <a:buNone/>
            </a:pPr>
            <a:r>
              <a:rPr lang="en-US" altLang="zh-HK" dirty="0">
                <a:ea typeface="ヒラギノ角ゴ Pro W3" pitchFamily="-84" charset="-128"/>
              </a:rPr>
              <a:t>	</a:t>
            </a:r>
          </a:p>
          <a:p>
            <a:pPr marL="514350" indent="-514350" eaLnBrk="1" hangingPunct="1">
              <a:spcBef>
                <a:spcPts val="3000"/>
              </a:spcBef>
              <a:buFont typeface="Wingdings" pitchFamily="2" charset="2"/>
              <a:buNone/>
            </a:pPr>
            <a:r>
              <a:rPr lang="en-US" altLang="zh-HK" dirty="0">
                <a:ea typeface="ヒラギノ角ゴ Pro W3" pitchFamily="-84" charset="-128"/>
              </a:rPr>
              <a:t>	</a:t>
            </a:r>
            <a:r>
              <a:rPr lang="en-US" altLang="zh-HK" dirty="0" err="1">
                <a:ea typeface="ヒラギノ角ゴ Pro W3" pitchFamily="-84" charset="-128"/>
              </a:rPr>
              <a:t>Consol</a:t>
            </a:r>
            <a:r>
              <a:rPr lang="en-US" altLang="zh-HK" dirty="0">
                <a:ea typeface="ヒラギノ角ゴ Pro W3" pitchFamily="-84" charset="-128"/>
              </a:rPr>
              <a:t>: Fixed coupon payments of $</a:t>
            </a:r>
            <a:r>
              <a:rPr lang="en-US" altLang="zh-HK" i="1" dirty="0">
                <a:ea typeface="ヒラギノ角ゴ Pro W3" pitchFamily="-84" charset="-128"/>
              </a:rPr>
              <a:t>C</a:t>
            </a:r>
            <a:r>
              <a:rPr lang="en-US" altLang="zh-HK" dirty="0">
                <a:ea typeface="ヒラギノ角ゴ Pro W3" pitchFamily="-84" charset="-128"/>
              </a:rPr>
              <a:t> forever</a:t>
            </a:r>
          </a:p>
        </p:txBody>
      </p:sp>
      <p:pic>
        <p:nvPicPr>
          <p:cNvPr id="20484" name="Picture 2" descr="G:\MishkinEakins_PPT\MishinEakins_PPT\Art\Ch03\eq03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818" y="2276872"/>
            <a:ext cx="7472363" cy="13827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0485" name="Picture 3" descr="G:\MishkinEakins_PPT\MishinEakins_PPT\Art\Ch03\eq03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5105400"/>
            <a:ext cx="1752600" cy="6016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11"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11</a:t>
            </a:fld>
            <a:endParaRPr lang="zh-HK" altLang="en-US" dirty="0"/>
          </a:p>
        </p:txBody>
      </p:sp>
    </p:spTree>
    <p:extLst>
      <p:ext uri="{BB962C8B-B14F-4D97-AF65-F5344CB8AC3E}">
        <p14:creationId xmlns:p14="http://schemas.microsoft.com/office/powerpoint/2010/main" val="3000970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altLang="zh-HK">
                <a:ea typeface="ヒラギノ角ゴ Pro W3" pitchFamily="-84" charset="-128"/>
              </a:rPr>
              <a:t>Yield to Maturity: Bonds</a:t>
            </a:r>
          </a:p>
        </p:txBody>
      </p:sp>
      <p:sp>
        <p:nvSpPr>
          <p:cNvPr id="21507" name="Text Placeholder 2"/>
          <p:cNvSpPr>
            <a:spLocks noGrp="1"/>
          </p:cNvSpPr>
          <p:nvPr>
            <p:ph sz="quarter" idx="1"/>
          </p:nvPr>
        </p:nvSpPr>
        <p:spPr>
          <a:xfrm>
            <a:off x="539552" y="1412776"/>
            <a:ext cx="7929563" cy="1219200"/>
          </a:xfrm>
        </p:spPr>
        <p:txBody>
          <a:bodyPr/>
          <a:lstStyle/>
          <a:p>
            <a:pPr marL="514350" indent="-514350" eaLnBrk="1" hangingPunct="1">
              <a:buFontTx/>
              <a:buAutoNum type="arabicPeriod" startAt="4"/>
            </a:pPr>
            <a:r>
              <a:rPr lang="en-US" altLang="zh-HK" dirty="0">
                <a:ea typeface="ヒラギノ角ゴ Pro W3" pitchFamily="-84" charset="-128"/>
              </a:rPr>
              <a:t>One-Year Discount Bond </a:t>
            </a:r>
            <a:br>
              <a:rPr lang="en-US" altLang="zh-HK" dirty="0">
                <a:ea typeface="ヒラギノ角ゴ Pro W3" pitchFamily="-84" charset="-128"/>
              </a:rPr>
            </a:br>
            <a:r>
              <a:rPr lang="en-US" altLang="zh-HK" dirty="0">
                <a:ea typeface="ヒラギノ角ゴ Pro W3" pitchFamily="-84" charset="-128"/>
              </a:rPr>
              <a:t>(</a:t>
            </a:r>
            <a:r>
              <a:rPr lang="en-US" altLang="zh-HK" i="1" dirty="0">
                <a:ea typeface="ヒラギノ角ゴ Pro W3" pitchFamily="-84" charset="-128"/>
              </a:rPr>
              <a:t>P</a:t>
            </a:r>
            <a:r>
              <a:rPr lang="en-US" altLang="zh-HK" dirty="0">
                <a:ea typeface="ヒラギノ角ゴ Pro W3" pitchFamily="-84" charset="-128"/>
              </a:rPr>
              <a:t> </a:t>
            </a:r>
            <a:r>
              <a:rPr lang="en-US" altLang="zh-HK" dirty="0">
                <a:latin typeface="Symbol" pitchFamily="18" charset="2"/>
                <a:ea typeface="ヒラギノ角ゴ Pro W3" pitchFamily="-84" charset="-128"/>
              </a:rPr>
              <a:t>=</a:t>
            </a:r>
            <a:r>
              <a:rPr lang="en-US" altLang="zh-HK" dirty="0">
                <a:ea typeface="ヒラギノ角ゴ Pro W3" pitchFamily="-84" charset="-128"/>
              </a:rPr>
              <a:t> $900, </a:t>
            </a:r>
            <a:r>
              <a:rPr lang="en-US" altLang="zh-HK" i="1" dirty="0">
                <a:ea typeface="ヒラギノ角ゴ Pro W3" pitchFamily="-84" charset="-128"/>
              </a:rPr>
              <a:t>F</a:t>
            </a:r>
            <a:r>
              <a:rPr lang="en-US" altLang="zh-HK" dirty="0">
                <a:ea typeface="ヒラギノ角ゴ Pro W3" pitchFamily="-84" charset="-128"/>
              </a:rPr>
              <a:t> </a:t>
            </a:r>
            <a:r>
              <a:rPr lang="en-US" altLang="zh-HK" dirty="0">
                <a:latin typeface="Symbol" pitchFamily="18" charset="2"/>
                <a:ea typeface="ヒラギノ角ゴ Pro W3" pitchFamily="-84" charset="-128"/>
              </a:rPr>
              <a:t>=</a:t>
            </a:r>
            <a:r>
              <a:rPr lang="en-US" altLang="zh-HK" dirty="0">
                <a:ea typeface="ヒラギノ角ゴ Pro W3" pitchFamily="-84" charset="-128"/>
              </a:rPr>
              <a:t> $1000)</a:t>
            </a:r>
          </a:p>
        </p:txBody>
      </p:sp>
      <p:pic>
        <p:nvPicPr>
          <p:cNvPr id="21508" name="Picture 2" descr="C:\Users\Donald\Desktop\MishkinEakins_PPT\MishinEakins_PPT\Art\Ch03\eq030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2908300"/>
            <a:ext cx="4956048" cy="258834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9"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10"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12</a:t>
            </a:fld>
            <a:endParaRPr lang="zh-HK" altLang="en-US" dirty="0"/>
          </a:p>
        </p:txBody>
      </p:sp>
    </p:spTree>
    <p:extLst>
      <p:ext uri="{BB962C8B-B14F-4D97-AF65-F5344CB8AC3E}">
        <p14:creationId xmlns:p14="http://schemas.microsoft.com/office/powerpoint/2010/main" val="407569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fontScale="90000"/>
          </a:bodyPr>
          <a:lstStyle/>
          <a:p>
            <a:pPr eaLnBrk="1" hangingPunct="1"/>
            <a:r>
              <a:rPr lang="en-US" altLang="zh-HK">
                <a:ea typeface="ヒラギノ角ゴ Pro W3" pitchFamily="-84" charset="-128"/>
              </a:rPr>
              <a:t>Relationship Between Price </a:t>
            </a:r>
            <a:br>
              <a:rPr lang="en-US" altLang="zh-HK">
                <a:ea typeface="ヒラギノ角ゴ Pro W3" pitchFamily="-84" charset="-128"/>
              </a:rPr>
            </a:br>
            <a:r>
              <a:rPr lang="en-US" altLang="zh-HK">
                <a:ea typeface="ヒラギノ角ゴ Pro W3" pitchFamily="-84" charset="-128"/>
              </a:rPr>
              <a:t>and Yield to Maturity</a:t>
            </a:r>
          </a:p>
        </p:txBody>
      </p:sp>
      <p:sp>
        <p:nvSpPr>
          <p:cNvPr id="22531" name="Text Placeholder 2"/>
          <p:cNvSpPr>
            <a:spLocks noGrp="1"/>
          </p:cNvSpPr>
          <p:nvPr>
            <p:ph sz="quarter" idx="1"/>
          </p:nvPr>
        </p:nvSpPr>
        <p:spPr>
          <a:xfrm>
            <a:off x="609600" y="4495800"/>
            <a:ext cx="7929563" cy="1828800"/>
          </a:xfrm>
        </p:spPr>
        <p:txBody>
          <a:bodyPr/>
          <a:lstStyle/>
          <a:p>
            <a:pPr eaLnBrk="1" hangingPunct="1"/>
            <a:r>
              <a:rPr lang="en-US" altLang="zh-HK" sz="2400" dirty="0">
                <a:ea typeface="ヒラギノ角ゴ Pro W3" pitchFamily="-84" charset="-128"/>
              </a:rPr>
              <a:t>Three interesting facts in Table 3.1</a:t>
            </a:r>
          </a:p>
          <a:p>
            <a:pPr marL="744538" lvl="1" indent="-398463" eaLnBrk="1" hangingPunct="1">
              <a:buFontTx/>
              <a:buAutoNum type="arabicPeriod"/>
            </a:pPr>
            <a:r>
              <a:rPr lang="en-US" altLang="zh-HK" sz="2000" dirty="0">
                <a:ea typeface="ヒラギノ角ゴ Pro W3" pitchFamily="-84" charset="-128"/>
              </a:rPr>
              <a:t>When bond is at par, yield equals coupon rate</a:t>
            </a:r>
          </a:p>
          <a:p>
            <a:pPr marL="744538" lvl="1" indent="-398463" eaLnBrk="1" hangingPunct="1">
              <a:buFontTx/>
              <a:buAutoNum type="arabicPeriod"/>
            </a:pPr>
            <a:r>
              <a:rPr lang="en-US" altLang="zh-HK" sz="2000" dirty="0">
                <a:ea typeface="ヒラギノ角ゴ Pro W3" pitchFamily="-84" charset="-128"/>
              </a:rPr>
              <a:t>Price and yield are negatively related</a:t>
            </a:r>
          </a:p>
          <a:p>
            <a:pPr marL="744538" lvl="1" indent="-398463" eaLnBrk="1" hangingPunct="1">
              <a:buFontTx/>
              <a:buAutoNum type="arabicPeriod"/>
            </a:pPr>
            <a:r>
              <a:rPr lang="en-US" altLang="zh-HK" sz="2000" dirty="0">
                <a:ea typeface="ヒラギノ角ゴ Pro W3" pitchFamily="-84" charset="-128"/>
              </a:rPr>
              <a:t>Yield greater than coupon rate when bond price is below par value</a:t>
            </a:r>
            <a:endParaRPr lang="en-US" altLang="zh-HK" dirty="0">
              <a:ea typeface="ヒラギノ角ゴ Pro W3" pitchFamily="-84" charset="-128"/>
            </a:endParaRPr>
          </a:p>
        </p:txBody>
      </p:sp>
      <p:pic>
        <p:nvPicPr>
          <p:cNvPr id="22532" name="Picture 5" descr="tbl03_01.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084388"/>
            <a:ext cx="7637463" cy="203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6"/>
          <p:cNvSpPr txBox="1">
            <a:spLocks noChangeArrowheads="1"/>
          </p:cNvSpPr>
          <p:nvPr/>
        </p:nvSpPr>
        <p:spPr bwMode="auto">
          <a:xfrm>
            <a:off x="533400" y="1219200"/>
            <a:ext cx="8458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800">
                <a:solidFill>
                  <a:schemeClr val="tx2"/>
                </a:solidFill>
                <a:latin typeface="Arial" charset="0"/>
                <a:ea typeface="ヒラギノ角ゴ Pro W3" charset="0"/>
                <a:cs typeface="ヒラギノ角ゴ Pro W3" charset="0"/>
              </a:defRPr>
            </a:lvl1pPr>
            <a:lvl2pPr marL="742950" indent="-285750">
              <a:defRPr sz="3800">
                <a:solidFill>
                  <a:schemeClr val="tx2"/>
                </a:solidFill>
                <a:latin typeface="Arial" charset="0"/>
                <a:ea typeface="ヒラギノ角ゴ Pro W3" charset="0"/>
                <a:cs typeface="ヒラギノ角ゴ Pro W3" charset="0"/>
              </a:defRPr>
            </a:lvl2pPr>
            <a:lvl3pPr marL="1143000" indent="-228600">
              <a:defRPr sz="3800">
                <a:solidFill>
                  <a:schemeClr val="tx2"/>
                </a:solidFill>
                <a:latin typeface="Arial" charset="0"/>
                <a:ea typeface="ヒラギノ角ゴ Pro W3" charset="0"/>
                <a:cs typeface="ヒラギノ角ゴ Pro W3" charset="0"/>
              </a:defRPr>
            </a:lvl3pPr>
            <a:lvl4pPr marL="1600200" indent="-228600">
              <a:defRPr sz="3800">
                <a:solidFill>
                  <a:schemeClr val="tx2"/>
                </a:solidFill>
                <a:latin typeface="Arial" charset="0"/>
                <a:ea typeface="ヒラギノ角ゴ Pro W3" charset="0"/>
                <a:cs typeface="ヒラギノ角ゴ Pro W3" charset="0"/>
              </a:defRPr>
            </a:lvl4pPr>
            <a:lvl5pPr marL="2057400" indent="-228600">
              <a:defRPr sz="3800">
                <a:solidFill>
                  <a:schemeClr val="tx2"/>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3800">
                <a:solidFill>
                  <a:schemeClr val="tx2"/>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3800">
                <a:solidFill>
                  <a:schemeClr val="tx2"/>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3800">
                <a:solidFill>
                  <a:schemeClr val="tx2"/>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3800">
                <a:solidFill>
                  <a:schemeClr val="tx2"/>
                </a:solidFill>
                <a:latin typeface="Arial" charset="0"/>
                <a:ea typeface="ヒラギノ角ゴ Pro W3" charset="0"/>
                <a:cs typeface="ヒラギノ角ゴ Pro W3" charset="0"/>
              </a:defRPr>
            </a:lvl9pPr>
          </a:lstStyle>
          <a:p>
            <a:pPr>
              <a:defRPr/>
            </a:pPr>
            <a:r>
              <a:rPr lang="en-US" sz="2000" b="1" dirty="0">
                <a:latin typeface="+mj-lt"/>
              </a:rPr>
              <a:t>Table 3.1 </a:t>
            </a:r>
            <a:r>
              <a:rPr lang="en-US" sz="2000" dirty="0">
                <a:latin typeface="+mj-lt"/>
              </a:rPr>
              <a:t>Yields to Maturity on a 10% Coupon Rate Bond Maturing in 10 Years (Face Value = $1,000)</a:t>
            </a:r>
          </a:p>
        </p:txBody>
      </p:sp>
      <p:sp>
        <p:nvSpPr>
          <p:cNvPr id="10"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11"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13</a:t>
            </a:fld>
            <a:endParaRPr lang="zh-HK" altLang="en-US" dirty="0"/>
          </a:p>
        </p:txBody>
      </p:sp>
    </p:spTree>
    <p:extLst>
      <p:ext uri="{BB962C8B-B14F-4D97-AF65-F5344CB8AC3E}">
        <p14:creationId xmlns:p14="http://schemas.microsoft.com/office/powerpoint/2010/main" val="3262333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7" name="Rectangle 11"/>
          <p:cNvSpPr>
            <a:spLocks noChangeArrowheads="1"/>
          </p:cNvSpPr>
          <p:nvPr/>
        </p:nvSpPr>
        <p:spPr bwMode="auto">
          <a:xfrm>
            <a:off x="395536" y="1189172"/>
            <a:ext cx="8605837" cy="497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marL="457200" indent="-457200">
              <a:tabLst>
                <a:tab pos="635000" algn="l"/>
                <a:tab pos="690563" algn="ctr"/>
                <a:tab pos="1889125" algn="ctr"/>
                <a:tab pos="3433763" algn="ctr"/>
              </a:tabLst>
              <a:defRPr sz="2400">
                <a:solidFill>
                  <a:schemeClr val="tx1"/>
                </a:solidFill>
                <a:latin typeface="Times New Roman" pitchFamily="18" charset="0"/>
              </a:defRPr>
            </a:lvl1pPr>
            <a:lvl2pPr marL="917575" indent="-457200">
              <a:tabLst>
                <a:tab pos="635000" algn="l"/>
                <a:tab pos="690563" algn="ctr"/>
                <a:tab pos="1889125" algn="ctr"/>
                <a:tab pos="3433763" algn="ctr"/>
              </a:tabLst>
              <a:defRPr sz="2400">
                <a:solidFill>
                  <a:schemeClr val="tx1"/>
                </a:solidFill>
                <a:latin typeface="Times New Roman" pitchFamily="18" charset="0"/>
              </a:defRPr>
            </a:lvl2pPr>
            <a:lvl3pPr marL="1481138" indent="-457200">
              <a:tabLst>
                <a:tab pos="635000" algn="l"/>
                <a:tab pos="690563" algn="ctr"/>
                <a:tab pos="1889125" algn="ctr"/>
                <a:tab pos="3433763" algn="ctr"/>
              </a:tabLst>
              <a:defRPr sz="2400">
                <a:solidFill>
                  <a:schemeClr val="tx1"/>
                </a:solidFill>
                <a:latin typeface="Times New Roman" pitchFamily="18" charset="0"/>
              </a:defRPr>
            </a:lvl3pPr>
            <a:lvl4pPr marL="2052638" indent="-457200">
              <a:tabLst>
                <a:tab pos="635000" algn="l"/>
                <a:tab pos="690563" algn="ctr"/>
                <a:tab pos="1889125" algn="ctr"/>
                <a:tab pos="3433763" algn="ctr"/>
              </a:tabLst>
              <a:defRPr sz="2400">
                <a:solidFill>
                  <a:schemeClr val="tx1"/>
                </a:solidFill>
                <a:latin typeface="Times New Roman" pitchFamily="18" charset="0"/>
              </a:defRPr>
            </a:lvl4pPr>
            <a:lvl5pPr marL="2624138" indent="-457200">
              <a:tabLst>
                <a:tab pos="635000" algn="l"/>
                <a:tab pos="690563" algn="ctr"/>
                <a:tab pos="1889125" algn="ctr"/>
                <a:tab pos="3433763" algn="ctr"/>
              </a:tabLst>
              <a:defRPr sz="2400">
                <a:solidFill>
                  <a:schemeClr val="tx1"/>
                </a:solidFill>
                <a:latin typeface="Times New Roman" pitchFamily="18" charset="0"/>
              </a:defRPr>
            </a:lvl5pPr>
            <a:lvl6pPr marL="3081338" indent="-457200" eaLnBrk="0" fontAlgn="base" hangingPunct="0">
              <a:spcBef>
                <a:spcPct val="0"/>
              </a:spcBef>
              <a:spcAft>
                <a:spcPct val="0"/>
              </a:spcAft>
              <a:tabLst>
                <a:tab pos="635000" algn="l"/>
                <a:tab pos="690563" algn="ctr"/>
                <a:tab pos="1889125" algn="ctr"/>
                <a:tab pos="3433763" algn="ctr"/>
              </a:tabLst>
              <a:defRPr sz="2400">
                <a:solidFill>
                  <a:schemeClr val="tx1"/>
                </a:solidFill>
                <a:latin typeface="Times New Roman" pitchFamily="18" charset="0"/>
              </a:defRPr>
            </a:lvl6pPr>
            <a:lvl7pPr marL="3538538" indent="-457200" eaLnBrk="0" fontAlgn="base" hangingPunct="0">
              <a:spcBef>
                <a:spcPct val="0"/>
              </a:spcBef>
              <a:spcAft>
                <a:spcPct val="0"/>
              </a:spcAft>
              <a:tabLst>
                <a:tab pos="635000" algn="l"/>
                <a:tab pos="690563" algn="ctr"/>
                <a:tab pos="1889125" algn="ctr"/>
                <a:tab pos="3433763" algn="ctr"/>
              </a:tabLst>
              <a:defRPr sz="2400">
                <a:solidFill>
                  <a:schemeClr val="tx1"/>
                </a:solidFill>
                <a:latin typeface="Times New Roman" pitchFamily="18" charset="0"/>
              </a:defRPr>
            </a:lvl7pPr>
            <a:lvl8pPr marL="3995738" indent="-457200" eaLnBrk="0" fontAlgn="base" hangingPunct="0">
              <a:spcBef>
                <a:spcPct val="0"/>
              </a:spcBef>
              <a:spcAft>
                <a:spcPct val="0"/>
              </a:spcAft>
              <a:tabLst>
                <a:tab pos="635000" algn="l"/>
                <a:tab pos="690563" algn="ctr"/>
                <a:tab pos="1889125" algn="ctr"/>
                <a:tab pos="3433763" algn="ctr"/>
              </a:tabLst>
              <a:defRPr sz="2400">
                <a:solidFill>
                  <a:schemeClr val="tx1"/>
                </a:solidFill>
                <a:latin typeface="Times New Roman" pitchFamily="18" charset="0"/>
              </a:defRPr>
            </a:lvl8pPr>
            <a:lvl9pPr marL="4452938" indent="-457200" eaLnBrk="0" fontAlgn="base" hangingPunct="0">
              <a:spcBef>
                <a:spcPct val="0"/>
              </a:spcBef>
              <a:spcAft>
                <a:spcPct val="0"/>
              </a:spcAft>
              <a:tabLst>
                <a:tab pos="635000" algn="l"/>
                <a:tab pos="690563" algn="ctr"/>
                <a:tab pos="1889125" algn="ctr"/>
                <a:tab pos="3433763" algn="ctr"/>
              </a:tabLst>
              <a:defRPr sz="2400">
                <a:solidFill>
                  <a:schemeClr val="tx1"/>
                </a:solidFill>
                <a:latin typeface="Times New Roman" pitchFamily="18" charset="0"/>
              </a:defRPr>
            </a:lvl9pPr>
          </a:lstStyle>
          <a:p>
            <a:pPr>
              <a:lnSpc>
                <a:spcPct val="90000"/>
              </a:lnSpc>
              <a:spcBef>
                <a:spcPct val="100000"/>
              </a:spcBef>
              <a:buFontTx/>
              <a:buChar char="•"/>
            </a:pPr>
            <a:r>
              <a:rPr lang="en-US" altLang="en-US" sz="1800" dirty="0"/>
              <a:t>Yield to maturity is the most accurate measure of interest rates, however, it is very difficult to calculate. So, other, less accurate of interest rates have come into common use in bond market. </a:t>
            </a:r>
          </a:p>
          <a:p>
            <a:pPr lvl="1">
              <a:lnSpc>
                <a:spcPct val="75000"/>
              </a:lnSpc>
              <a:spcBef>
                <a:spcPct val="100000"/>
              </a:spcBef>
              <a:buFont typeface="Wingdings" pitchFamily="2" charset="2"/>
              <a:buChar char="Ø"/>
            </a:pPr>
            <a:r>
              <a:rPr lang="en-US" altLang="en-US" sz="2000" dirty="0"/>
              <a:t>Current yield</a:t>
            </a:r>
          </a:p>
          <a:p>
            <a:pPr lvl="1">
              <a:lnSpc>
                <a:spcPct val="75000"/>
              </a:lnSpc>
              <a:spcBef>
                <a:spcPct val="100000"/>
              </a:spcBef>
              <a:buFont typeface="Wingdings" pitchFamily="2" charset="2"/>
              <a:buChar char="Ø"/>
            </a:pPr>
            <a:r>
              <a:rPr lang="en-US" altLang="en-US" sz="2000" dirty="0"/>
              <a:t>Yield on a discount basis</a:t>
            </a:r>
          </a:p>
          <a:p>
            <a:pPr>
              <a:lnSpc>
                <a:spcPct val="75000"/>
              </a:lnSpc>
              <a:spcBef>
                <a:spcPct val="100000"/>
              </a:spcBef>
              <a:buFontTx/>
              <a:buAutoNum type="arabicPeriod"/>
            </a:pPr>
            <a:r>
              <a:rPr lang="en-US" altLang="en-US" dirty="0"/>
              <a:t>Current Yield: </a:t>
            </a:r>
            <a:r>
              <a:rPr lang="en-US" altLang="en-US" sz="2000" dirty="0"/>
              <a:t>yearly coupon payment divided by the price of the security</a:t>
            </a:r>
          </a:p>
          <a:p>
            <a:pPr lvl="2">
              <a:lnSpc>
                <a:spcPct val="75000"/>
              </a:lnSpc>
              <a:spcBef>
                <a:spcPct val="100000"/>
              </a:spcBef>
            </a:pPr>
            <a:r>
              <a:rPr lang="en-US" altLang="en-US" i="1" dirty="0"/>
              <a:t>	</a:t>
            </a:r>
            <a:r>
              <a:rPr lang="en-US" altLang="en-US" sz="2000" i="1" dirty="0"/>
              <a:t>  </a:t>
            </a:r>
            <a:r>
              <a:rPr lang="en-US" altLang="en-US" sz="2000" i="1" dirty="0" err="1"/>
              <a:t>i</a:t>
            </a:r>
            <a:r>
              <a:rPr lang="en-US" altLang="en-US" sz="2000" i="1" baseline="-25000" dirty="0" err="1"/>
              <a:t>c</a:t>
            </a:r>
            <a:r>
              <a:rPr lang="en-US" altLang="en-US" sz="2000" dirty="0"/>
              <a:t> =  </a:t>
            </a:r>
            <a:r>
              <a:rPr lang="en-US" altLang="en-US" sz="2000" i="1" dirty="0"/>
              <a:t>C/P </a:t>
            </a:r>
            <a:endParaRPr lang="en-US" altLang="en-US" sz="2000" dirty="0"/>
          </a:p>
          <a:p>
            <a:pPr lvl="1">
              <a:spcBef>
                <a:spcPct val="50000"/>
              </a:spcBef>
            </a:pPr>
            <a:r>
              <a:rPr lang="en-US" altLang="en-US" sz="2000" dirty="0">
                <a:solidFill>
                  <a:schemeClr val="tx2"/>
                </a:solidFill>
              </a:rPr>
              <a:t>Two Characteristics</a:t>
            </a:r>
            <a:endParaRPr lang="en-US" altLang="en-US" sz="1600" dirty="0">
              <a:solidFill>
                <a:schemeClr val="tx2"/>
              </a:solidFill>
            </a:endParaRPr>
          </a:p>
          <a:p>
            <a:pPr marL="720725" lvl="1" indent="-260350">
              <a:buFontTx/>
              <a:buAutoNum type="arabicPeriod"/>
              <a:tabLst>
                <a:tab pos="623888" algn="l"/>
                <a:tab pos="635000" algn="l"/>
                <a:tab pos="690563" algn="ctr"/>
                <a:tab pos="1889125" algn="ctr"/>
                <a:tab pos="3433763" algn="ctr"/>
              </a:tabLst>
            </a:pPr>
            <a:r>
              <a:rPr lang="en-US" altLang="en-US" sz="1700" dirty="0"/>
              <a:t>The current yield better approximates the yield to maturity when the bond’s price is nearer to the bond’s par value and the maturity of the bond is longer. It become a worse approximation when the bond’s price is further from the bond’s par value and the bond’s maturity is shorter.</a:t>
            </a:r>
          </a:p>
          <a:p>
            <a:pPr marL="720725" lvl="1" indent="-260350">
              <a:buFontTx/>
              <a:buAutoNum type="arabicPeriod"/>
              <a:tabLst>
                <a:tab pos="623888" algn="l"/>
                <a:tab pos="635000" algn="l"/>
                <a:tab pos="690563" algn="ctr"/>
                <a:tab pos="1889125" algn="ctr"/>
                <a:tab pos="3433763" algn="ctr"/>
              </a:tabLst>
            </a:pPr>
            <a:r>
              <a:rPr lang="en-US" altLang="en-US" sz="1700" dirty="0"/>
              <a:t>	Change in current yield </a:t>
            </a:r>
            <a:r>
              <a:rPr lang="en-US" altLang="en-US" sz="1700" i="1" dirty="0"/>
              <a:t>always</a:t>
            </a:r>
            <a:r>
              <a:rPr lang="en-US" altLang="en-US" sz="1700" dirty="0"/>
              <a:t> signals change in same direction as yield to maturity.</a:t>
            </a:r>
          </a:p>
        </p:txBody>
      </p:sp>
      <p:sp>
        <p:nvSpPr>
          <p:cNvPr id="9226" name="Rectangle 10"/>
          <p:cNvSpPr>
            <a:spLocks noGrp="1" noChangeArrowheads="1"/>
          </p:cNvSpPr>
          <p:nvPr>
            <p:ph type="title"/>
          </p:nvPr>
        </p:nvSpPr>
        <p:spPr>
          <a:xfrm>
            <a:off x="755576" y="332656"/>
            <a:ext cx="7772400" cy="762000"/>
          </a:xfrm>
        </p:spPr>
        <p:txBody>
          <a:bodyPr/>
          <a:lstStyle/>
          <a:p>
            <a:r>
              <a:rPr lang="en-US" altLang="en-US" dirty="0"/>
              <a:t>Other Measures of Interest Rates</a:t>
            </a:r>
          </a:p>
        </p:txBody>
      </p:sp>
      <p:sp>
        <p:nvSpPr>
          <p:cNvPr id="7"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8"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14</a:t>
            </a:fld>
            <a:endParaRPr lang="zh-HK" altLang="en-US" dirty="0"/>
          </a:p>
        </p:txBody>
      </p:sp>
    </p:spTree>
    <p:extLst>
      <p:ext uri="{BB962C8B-B14F-4D97-AF65-F5344CB8AC3E}">
        <p14:creationId xmlns:p14="http://schemas.microsoft.com/office/powerpoint/2010/main" val="373554402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body" idx="1"/>
          </p:nvPr>
        </p:nvSpPr>
        <p:spPr>
          <a:xfrm>
            <a:off x="251520" y="1196752"/>
            <a:ext cx="8686800" cy="5184576"/>
          </a:xfrm>
        </p:spPr>
        <p:txBody>
          <a:bodyPr>
            <a:normAutofit fontScale="92500" lnSpcReduction="20000"/>
          </a:bodyPr>
          <a:lstStyle/>
          <a:p>
            <a:pPr marL="457200" indent="-457200" eaLnBrk="0" hangingPunct="0">
              <a:spcBef>
                <a:spcPct val="0"/>
              </a:spcBef>
              <a:buFontTx/>
              <a:buNone/>
            </a:pPr>
            <a:r>
              <a:rPr lang="en-US" altLang="en-US" dirty="0">
                <a:solidFill>
                  <a:schemeClr val="tx2"/>
                </a:solidFill>
                <a:latin typeface="Times New Roman" pitchFamily="18" charset="0"/>
              </a:rPr>
              <a:t>2. Yield on a Discount Basis</a:t>
            </a:r>
          </a:p>
          <a:p>
            <a:pPr marL="457200" indent="-457200" eaLnBrk="0" hangingPunct="0">
              <a:lnSpc>
                <a:spcPct val="40000"/>
              </a:lnSpc>
              <a:spcBef>
                <a:spcPct val="100000"/>
              </a:spcBef>
              <a:buFontTx/>
              <a:buNone/>
            </a:pPr>
            <a:r>
              <a:rPr lang="en-US" altLang="en-US" sz="1800" i="1" dirty="0">
                <a:latin typeface="Times New Roman" pitchFamily="18" charset="0"/>
              </a:rPr>
              <a:t>		</a:t>
            </a:r>
            <a:r>
              <a:rPr lang="en-US" altLang="en-US" sz="1800" dirty="0">
                <a:latin typeface="Times New Roman" pitchFamily="18" charset="0"/>
              </a:rPr>
              <a:t>(</a:t>
            </a:r>
            <a:r>
              <a:rPr lang="en-US" altLang="en-US" sz="1800" i="1" dirty="0">
                <a:latin typeface="Times New Roman" pitchFamily="18" charset="0"/>
              </a:rPr>
              <a:t>F</a:t>
            </a:r>
            <a:r>
              <a:rPr lang="en-US" altLang="en-US" sz="1800" dirty="0">
                <a:latin typeface="Times New Roman" pitchFamily="18" charset="0"/>
              </a:rPr>
              <a:t> – </a:t>
            </a:r>
            <a:r>
              <a:rPr lang="en-US" altLang="en-US" sz="1800" i="1" dirty="0">
                <a:latin typeface="Times New Roman" pitchFamily="18" charset="0"/>
              </a:rPr>
              <a:t>P</a:t>
            </a:r>
            <a:r>
              <a:rPr lang="en-US" altLang="en-US" sz="1800" dirty="0">
                <a:latin typeface="Times New Roman" pitchFamily="18" charset="0"/>
              </a:rPr>
              <a:t>)		360</a:t>
            </a:r>
          </a:p>
          <a:p>
            <a:pPr marL="457200" indent="-457200" eaLnBrk="0" hangingPunct="0">
              <a:lnSpc>
                <a:spcPct val="40000"/>
              </a:lnSpc>
              <a:buFontTx/>
              <a:buNone/>
            </a:pPr>
            <a:r>
              <a:rPr lang="en-US" altLang="en-US" sz="1800" i="1" dirty="0" err="1">
                <a:latin typeface="Times New Roman" pitchFamily="18" charset="0"/>
              </a:rPr>
              <a:t>i</a:t>
            </a:r>
            <a:r>
              <a:rPr lang="en-US" altLang="en-US" sz="1800" i="1" baseline="-25000" dirty="0" err="1">
                <a:latin typeface="Times New Roman" pitchFamily="18" charset="0"/>
              </a:rPr>
              <a:t>db</a:t>
            </a:r>
            <a:r>
              <a:rPr lang="en-US" altLang="en-US" sz="1800" dirty="0">
                <a:latin typeface="Times New Roman" pitchFamily="18" charset="0"/>
              </a:rPr>
              <a:t>  =	                         x	</a:t>
            </a:r>
          </a:p>
          <a:p>
            <a:pPr marL="457200" indent="-457200" eaLnBrk="0" hangingPunct="0">
              <a:lnSpc>
                <a:spcPct val="40000"/>
              </a:lnSpc>
              <a:buFontTx/>
              <a:buNone/>
            </a:pPr>
            <a:r>
              <a:rPr lang="en-US" altLang="en-US" sz="1800" dirty="0">
                <a:latin typeface="Times New Roman" pitchFamily="18" charset="0"/>
              </a:rPr>
              <a:t>		</a:t>
            </a:r>
            <a:r>
              <a:rPr lang="en-US" altLang="en-US" sz="1800" i="1" dirty="0">
                <a:latin typeface="Times New Roman" pitchFamily="18" charset="0"/>
              </a:rPr>
              <a:t>F	       </a:t>
            </a:r>
            <a:r>
              <a:rPr lang="en-US" altLang="en-US" sz="1800" dirty="0">
                <a:latin typeface="Times New Roman" pitchFamily="18" charset="0"/>
              </a:rPr>
              <a:t>(number of days to maturity)</a:t>
            </a:r>
          </a:p>
          <a:p>
            <a:pPr marL="457200" indent="-457200" eaLnBrk="0" hangingPunct="0">
              <a:spcBef>
                <a:spcPct val="100000"/>
              </a:spcBef>
              <a:buFontTx/>
              <a:buNone/>
            </a:pPr>
            <a:r>
              <a:rPr lang="en-US" altLang="en-US" sz="1800" dirty="0">
                <a:latin typeface="Times New Roman" pitchFamily="18" charset="0"/>
              </a:rPr>
              <a:t>	One year bill, </a:t>
            </a:r>
            <a:r>
              <a:rPr lang="en-US" altLang="en-US" sz="1800" i="1" dirty="0">
                <a:latin typeface="Times New Roman" pitchFamily="18" charset="0"/>
              </a:rPr>
              <a:t>P</a:t>
            </a:r>
            <a:r>
              <a:rPr lang="en-US" altLang="en-US" sz="1800" i="1" baseline="-25000" dirty="0">
                <a:latin typeface="Times New Roman" pitchFamily="18" charset="0"/>
              </a:rPr>
              <a:t>  </a:t>
            </a:r>
            <a:r>
              <a:rPr lang="en-US" altLang="en-US" sz="1800" dirty="0">
                <a:latin typeface="Times New Roman" pitchFamily="18" charset="0"/>
              </a:rPr>
              <a:t>= $900, </a:t>
            </a:r>
            <a:r>
              <a:rPr lang="en-US" altLang="en-US" sz="1800" i="1" dirty="0">
                <a:latin typeface="Times New Roman" pitchFamily="18" charset="0"/>
              </a:rPr>
              <a:t>F</a:t>
            </a:r>
            <a:r>
              <a:rPr lang="en-US" altLang="en-US" sz="1800" dirty="0">
                <a:latin typeface="Times New Roman" pitchFamily="18" charset="0"/>
              </a:rPr>
              <a:t> = $1000</a:t>
            </a:r>
          </a:p>
          <a:p>
            <a:pPr marL="457200" indent="-457200" eaLnBrk="0" hangingPunct="0">
              <a:spcBef>
                <a:spcPct val="100000"/>
              </a:spcBef>
              <a:buFontTx/>
              <a:buNone/>
            </a:pPr>
            <a:r>
              <a:rPr lang="en-US" altLang="en-US" sz="1800" dirty="0">
                <a:latin typeface="Times New Roman" pitchFamily="18" charset="0"/>
              </a:rPr>
              <a:t>		$1000 – $900	360</a:t>
            </a:r>
          </a:p>
          <a:p>
            <a:pPr marL="457200" indent="-457200" eaLnBrk="0" hangingPunct="0">
              <a:lnSpc>
                <a:spcPct val="50000"/>
              </a:lnSpc>
              <a:buFontTx/>
              <a:buNone/>
            </a:pPr>
            <a:r>
              <a:rPr lang="en-US" altLang="en-US" sz="1800" i="1" dirty="0" err="1">
                <a:latin typeface="Times New Roman" pitchFamily="18" charset="0"/>
              </a:rPr>
              <a:t>i</a:t>
            </a:r>
            <a:r>
              <a:rPr lang="en-US" altLang="en-US" sz="1800" i="1" baseline="-25000" dirty="0" err="1">
                <a:latin typeface="Times New Roman" pitchFamily="18" charset="0"/>
              </a:rPr>
              <a:t>db</a:t>
            </a:r>
            <a:r>
              <a:rPr lang="en-US" altLang="en-US" sz="1800" dirty="0">
                <a:latin typeface="Times New Roman" pitchFamily="18" charset="0"/>
              </a:rPr>
              <a:t> =                                     x	           = 0.099 = 9.9%</a:t>
            </a:r>
          </a:p>
          <a:p>
            <a:pPr marL="457200" indent="-457200" eaLnBrk="0" hangingPunct="0">
              <a:lnSpc>
                <a:spcPct val="50000"/>
              </a:lnSpc>
              <a:buFontTx/>
              <a:buNone/>
            </a:pPr>
            <a:r>
              <a:rPr lang="en-US" altLang="en-US" sz="1800" dirty="0">
                <a:latin typeface="Times New Roman" pitchFamily="18" charset="0"/>
              </a:rPr>
              <a:t>		$1000		365</a:t>
            </a:r>
          </a:p>
          <a:p>
            <a:pPr marL="457200" indent="-457200" eaLnBrk="0" hangingPunct="0">
              <a:spcBef>
                <a:spcPct val="50000"/>
              </a:spcBef>
              <a:buFontTx/>
              <a:buNone/>
            </a:pPr>
            <a:r>
              <a:rPr lang="en-US" altLang="en-US" sz="2000" b="1" dirty="0">
                <a:solidFill>
                  <a:schemeClr val="tx2"/>
                </a:solidFill>
                <a:effectLst>
                  <a:outerShdw blurRad="38100" dist="38100" dir="2700000" algn="tl">
                    <a:srgbClr val="C0C0C0"/>
                  </a:outerShdw>
                </a:effectLst>
                <a:latin typeface="Times New Roman" pitchFamily="18" charset="0"/>
              </a:rPr>
              <a:t>Two Peculiarities:</a:t>
            </a:r>
          </a:p>
          <a:p>
            <a:pPr marL="838200" lvl="1" indent="-381000" eaLnBrk="0" hangingPunct="0">
              <a:lnSpc>
                <a:spcPct val="110000"/>
              </a:lnSpc>
              <a:spcBef>
                <a:spcPts val="600"/>
              </a:spcBef>
              <a:buFontTx/>
              <a:buAutoNum type="arabicPeriod"/>
            </a:pPr>
            <a:r>
              <a:rPr lang="en-US" altLang="en-US" sz="1900" dirty="0">
                <a:latin typeface="Times New Roman" pitchFamily="18" charset="0"/>
              </a:rPr>
              <a:t>I</a:t>
            </a:r>
            <a:r>
              <a:rPr lang="en-US" altLang="en-US" sz="1900" dirty="0">
                <a:solidFill>
                  <a:schemeClr val="tx2"/>
                </a:solidFill>
                <a:latin typeface="Times New Roman" pitchFamily="18" charset="0"/>
              </a:rPr>
              <a:t>t uses the percentage gain on the face value of the bill (F-P)/F rather than the percentage gain on the purchase price of the bill (F-P)/P used in calculating the yield to maturity.</a:t>
            </a:r>
          </a:p>
          <a:p>
            <a:pPr marL="838200" lvl="1" indent="-381000" eaLnBrk="0" hangingPunct="0">
              <a:lnSpc>
                <a:spcPct val="110000"/>
              </a:lnSpc>
              <a:spcBef>
                <a:spcPts val="600"/>
              </a:spcBef>
              <a:buFontTx/>
              <a:buAutoNum type="arabicPeriod"/>
            </a:pPr>
            <a:r>
              <a:rPr lang="en-US" altLang="en-US" sz="1900" dirty="0">
                <a:solidFill>
                  <a:schemeClr val="tx2"/>
                </a:solidFill>
                <a:latin typeface="Times New Roman" pitchFamily="18" charset="0"/>
              </a:rPr>
              <a:t>It puts the yield on an annual basis by considering the year to be 360 days rather than 365 days.</a:t>
            </a:r>
          </a:p>
          <a:p>
            <a:pPr marL="457200" indent="-457200" eaLnBrk="0" hangingPunct="0">
              <a:spcBef>
                <a:spcPct val="50000"/>
              </a:spcBef>
              <a:buFontTx/>
              <a:buNone/>
            </a:pPr>
            <a:r>
              <a:rPr lang="en-US" altLang="en-US" sz="2000" b="1" dirty="0">
                <a:solidFill>
                  <a:schemeClr val="tx2"/>
                </a:solidFill>
                <a:effectLst>
                  <a:outerShdw blurRad="38100" dist="38100" dir="2700000" algn="tl">
                    <a:srgbClr val="C0C0C0"/>
                  </a:outerShdw>
                </a:effectLst>
                <a:latin typeface="Times New Roman" pitchFamily="18" charset="0"/>
              </a:rPr>
              <a:t>Two Characteristics</a:t>
            </a:r>
          </a:p>
          <a:p>
            <a:pPr marL="457200" indent="-11113" eaLnBrk="0" hangingPunct="0">
              <a:lnSpc>
                <a:spcPct val="120000"/>
              </a:lnSpc>
              <a:buFontTx/>
              <a:buNone/>
            </a:pPr>
            <a:r>
              <a:rPr lang="en-US" altLang="en-US" sz="1800" dirty="0">
                <a:latin typeface="Times New Roman" pitchFamily="18" charset="0"/>
              </a:rPr>
              <a:t>1.	Understates yield to maturity; longer the maturity, greater is understatement</a:t>
            </a:r>
          </a:p>
          <a:p>
            <a:pPr marL="457200" indent="-11113" eaLnBrk="0" hangingPunct="0">
              <a:lnSpc>
                <a:spcPct val="120000"/>
              </a:lnSpc>
              <a:buFontTx/>
              <a:buNone/>
            </a:pPr>
            <a:r>
              <a:rPr lang="en-US" altLang="en-US" sz="1800" dirty="0">
                <a:latin typeface="Times New Roman" pitchFamily="18" charset="0"/>
              </a:rPr>
              <a:t>2.	Change in discount yield </a:t>
            </a:r>
            <a:r>
              <a:rPr lang="en-US" altLang="en-US" sz="1800" i="1" dirty="0">
                <a:latin typeface="Times New Roman" pitchFamily="18" charset="0"/>
              </a:rPr>
              <a:t>always</a:t>
            </a:r>
            <a:r>
              <a:rPr lang="en-US" altLang="en-US" sz="1800" dirty="0">
                <a:latin typeface="Times New Roman" pitchFamily="18" charset="0"/>
              </a:rPr>
              <a:t> signals change in same direction as yield to maturity</a:t>
            </a:r>
            <a:endParaRPr lang="en-US" altLang="en-US" dirty="0"/>
          </a:p>
        </p:txBody>
      </p:sp>
      <p:sp>
        <p:nvSpPr>
          <p:cNvPr id="29698" name="Rectangle 2"/>
          <p:cNvSpPr>
            <a:spLocks noGrp="1" noChangeArrowheads="1"/>
          </p:cNvSpPr>
          <p:nvPr>
            <p:ph type="title"/>
          </p:nvPr>
        </p:nvSpPr>
        <p:spPr/>
        <p:txBody>
          <a:bodyPr/>
          <a:lstStyle/>
          <a:p>
            <a:r>
              <a:rPr lang="en-US" altLang="en-US"/>
              <a:t>Other Measures of Interest Rates</a:t>
            </a:r>
          </a:p>
        </p:txBody>
      </p:sp>
      <p:sp>
        <p:nvSpPr>
          <p:cNvPr id="29701" name="Line 5"/>
          <p:cNvSpPr>
            <a:spLocks noChangeShapeType="1"/>
          </p:cNvSpPr>
          <p:nvPr/>
        </p:nvSpPr>
        <p:spPr bwMode="auto">
          <a:xfrm>
            <a:off x="1149350" y="1916832"/>
            <a:ext cx="6731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02" name="Line 6"/>
          <p:cNvSpPr>
            <a:spLocks noChangeShapeType="1"/>
          </p:cNvSpPr>
          <p:nvPr/>
        </p:nvSpPr>
        <p:spPr bwMode="auto">
          <a:xfrm>
            <a:off x="2514600" y="1916832"/>
            <a:ext cx="26543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03" name="Line 7"/>
          <p:cNvSpPr>
            <a:spLocks noChangeShapeType="1"/>
          </p:cNvSpPr>
          <p:nvPr/>
        </p:nvSpPr>
        <p:spPr bwMode="auto">
          <a:xfrm>
            <a:off x="1066800" y="3068960"/>
            <a:ext cx="15113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04" name="Line 8"/>
          <p:cNvSpPr>
            <a:spLocks noChangeShapeType="1"/>
          </p:cNvSpPr>
          <p:nvPr/>
        </p:nvSpPr>
        <p:spPr bwMode="auto">
          <a:xfrm>
            <a:off x="2971800" y="3085687"/>
            <a:ext cx="5207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12"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15</a:t>
            </a:fld>
            <a:endParaRPr lang="zh-HK" altLang="en-US" dirty="0"/>
          </a:p>
        </p:txBody>
      </p:sp>
    </p:spTree>
    <p:extLst>
      <p:ext uri="{BB962C8B-B14F-4D97-AF65-F5344CB8AC3E}">
        <p14:creationId xmlns:p14="http://schemas.microsoft.com/office/powerpoint/2010/main" val="3536855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normAutofit fontScale="90000"/>
          </a:bodyPr>
          <a:lstStyle/>
          <a:p>
            <a:pPr eaLnBrk="1" hangingPunct="1"/>
            <a:r>
              <a:rPr lang="en-US" altLang="zh-HK" sz="3600">
                <a:ea typeface="ヒラギノ角ゴ Pro W3" pitchFamily="-84" charset="-128"/>
              </a:rPr>
              <a:t>Global: Negative T-Bill Rates? </a:t>
            </a:r>
            <a:br>
              <a:rPr lang="en-US" altLang="zh-HK" sz="3600">
                <a:ea typeface="ヒラギノ角ゴ Pro W3" pitchFamily="-84" charset="-128"/>
              </a:rPr>
            </a:br>
            <a:r>
              <a:rPr lang="en-US" altLang="zh-HK" sz="3600">
                <a:ea typeface="ヒラギノ角ゴ Pro W3" pitchFamily="-84" charset="-128"/>
              </a:rPr>
              <a:t>It Can Happen</a:t>
            </a:r>
          </a:p>
        </p:txBody>
      </p:sp>
      <p:sp>
        <p:nvSpPr>
          <p:cNvPr id="26627" name="Text Placeholder 2"/>
          <p:cNvSpPr>
            <a:spLocks noGrp="1"/>
          </p:cNvSpPr>
          <p:nvPr>
            <p:ph sz="quarter" idx="1"/>
          </p:nvPr>
        </p:nvSpPr>
        <p:spPr/>
        <p:txBody>
          <a:bodyPr/>
          <a:lstStyle/>
          <a:p>
            <a:pPr eaLnBrk="1" hangingPunct="1"/>
            <a:r>
              <a:rPr lang="en-US" altLang="zh-HK" dirty="0">
                <a:ea typeface="ヒラギノ角ゴ Pro W3" pitchFamily="-84" charset="-128"/>
              </a:rPr>
              <a:t>In November 1998, rates on Japanese 6-month government bonds were negative (-0.004%)! </a:t>
            </a:r>
          </a:p>
          <a:p>
            <a:pPr eaLnBrk="1" hangingPunct="1"/>
            <a:r>
              <a:rPr lang="en-US" altLang="zh-HK" dirty="0">
                <a:ea typeface="ヒラギノ角ゴ Pro W3" pitchFamily="-84" charset="-128"/>
              </a:rPr>
              <a:t>In September 2008, rate on 3-month US T-bills fell very slightly below zero for a very brief period.</a:t>
            </a:r>
          </a:p>
          <a:p>
            <a:pPr eaLnBrk="1" hangingPunct="1"/>
            <a:r>
              <a:rPr lang="en-US" altLang="zh-HK" dirty="0">
                <a:ea typeface="ヒラギノ角ゴ Pro W3" pitchFamily="-84" charset="-128"/>
              </a:rPr>
              <a:t>Investors were willing to pay </a:t>
            </a:r>
            <a:r>
              <a:rPr lang="en-US" altLang="zh-HK" i="1" dirty="0">
                <a:ea typeface="ヒラギノ角ゴ Pro W3" pitchFamily="-84" charset="-128"/>
              </a:rPr>
              <a:t>more</a:t>
            </a:r>
            <a:r>
              <a:rPr lang="en-US" altLang="zh-HK" dirty="0">
                <a:ea typeface="ヒラギノ角ゴ Pro W3" pitchFamily="-84" charset="-128"/>
              </a:rPr>
              <a:t> than they would receive in the future.</a:t>
            </a:r>
          </a:p>
          <a:p>
            <a:pPr eaLnBrk="1" hangingPunct="1"/>
            <a:r>
              <a:rPr lang="en-US" altLang="zh-HK" dirty="0">
                <a:ea typeface="ヒラギノ角ゴ Pro W3" pitchFamily="-84" charset="-128"/>
              </a:rPr>
              <a:t>Best explanation is that large investors found the convenience of the bills worth something—more convenient than cash. But that can only go so far—the rate was only slightly negative.</a:t>
            </a:r>
          </a:p>
        </p:txBody>
      </p:sp>
      <p:sp>
        <p:nvSpPr>
          <p:cNvPr id="8"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9"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16</a:t>
            </a:fld>
            <a:endParaRPr lang="zh-HK" altLang="en-US" dirty="0"/>
          </a:p>
        </p:txBody>
      </p:sp>
    </p:spTree>
    <p:extLst>
      <p:ext uri="{BB962C8B-B14F-4D97-AF65-F5344CB8AC3E}">
        <p14:creationId xmlns:p14="http://schemas.microsoft.com/office/powerpoint/2010/main" val="572560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Chapter Outline</a:t>
            </a:r>
          </a:p>
        </p:txBody>
      </p:sp>
      <p:sp>
        <p:nvSpPr>
          <p:cNvPr id="5" name="Content Placeholder 4"/>
          <p:cNvSpPr>
            <a:spLocks noGrp="1"/>
          </p:cNvSpPr>
          <p:nvPr>
            <p:ph sz="quarter" idx="1"/>
          </p:nvPr>
        </p:nvSpPr>
        <p:spPr/>
        <p:txBody>
          <a:bodyPr/>
          <a:lstStyle/>
          <a:p>
            <a:r>
              <a:rPr lang="en-US" altLang="zh-HK" dirty="0">
                <a:solidFill>
                  <a:schemeClr val="bg1">
                    <a:lumMod val="75000"/>
                  </a:schemeClr>
                </a:solidFill>
                <a:ea typeface="ヒラギノ角ゴ Pro W3" pitchFamily="-84" charset="-128"/>
              </a:rPr>
              <a:t>Measuring Interest Rates</a:t>
            </a:r>
          </a:p>
          <a:p>
            <a:r>
              <a:rPr lang="en-US" altLang="zh-HK" dirty="0">
                <a:ea typeface="ヒラギノ角ゴ Pro W3" pitchFamily="-84" charset="-128"/>
              </a:rPr>
              <a:t>The Distinction Between Real and Nominal Interest Rates</a:t>
            </a:r>
          </a:p>
          <a:p>
            <a:r>
              <a:rPr lang="en-US" altLang="zh-HK" dirty="0">
                <a:solidFill>
                  <a:schemeClr val="bg1">
                    <a:lumMod val="75000"/>
                  </a:schemeClr>
                </a:solidFill>
                <a:ea typeface="ヒラギノ角ゴ Pro W3" pitchFamily="-84" charset="-128"/>
              </a:rPr>
              <a:t>The Distinction Between Interest Rates and Returns</a:t>
            </a:r>
          </a:p>
          <a:p>
            <a:endParaRPr lang="en-US" dirty="0"/>
          </a:p>
        </p:txBody>
      </p:sp>
      <p:sp>
        <p:nvSpPr>
          <p:cNvPr id="8"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9"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17</a:t>
            </a:fld>
            <a:endParaRPr lang="zh-HK" altLang="en-US" dirty="0"/>
          </a:p>
        </p:txBody>
      </p:sp>
    </p:spTree>
    <p:extLst>
      <p:ext uri="{BB962C8B-B14F-4D97-AF65-F5344CB8AC3E}">
        <p14:creationId xmlns:p14="http://schemas.microsoft.com/office/powerpoint/2010/main" val="1682973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normAutofit fontScale="90000"/>
          </a:bodyPr>
          <a:lstStyle/>
          <a:p>
            <a:pPr eaLnBrk="1" hangingPunct="1"/>
            <a:r>
              <a:rPr lang="en-US" altLang="zh-HK">
                <a:ea typeface="ヒラギノ角ゴ Pro W3" pitchFamily="-84" charset="-128"/>
              </a:rPr>
              <a:t>Distinction Between Real </a:t>
            </a:r>
            <a:br>
              <a:rPr lang="en-US" altLang="zh-HK">
                <a:ea typeface="ヒラギノ角ゴ Pro W3" pitchFamily="-84" charset="-128"/>
              </a:rPr>
            </a:br>
            <a:r>
              <a:rPr lang="en-US" altLang="zh-HK">
                <a:ea typeface="ヒラギノ角ゴ Pro W3" pitchFamily="-84" charset="-128"/>
              </a:rPr>
              <a:t>and Nominal Interest Rates</a:t>
            </a:r>
          </a:p>
        </p:txBody>
      </p:sp>
      <p:sp>
        <p:nvSpPr>
          <p:cNvPr id="27651" name="Text Placeholder 2"/>
          <p:cNvSpPr>
            <a:spLocks noGrp="1"/>
          </p:cNvSpPr>
          <p:nvPr>
            <p:ph sz="quarter" idx="1"/>
          </p:nvPr>
        </p:nvSpPr>
        <p:spPr>
          <a:xfrm>
            <a:off x="381000" y="1268760"/>
            <a:ext cx="8382000" cy="4968552"/>
          </a:xfrm>
        </p:spPr>
        <p:txBody>
          <a:bodyPr>
            <a:normAutofit lnSpcReduction="10000"/>
          </a:bodyPr>
          <a:lstStyle/>
          <a:p>
            <a:pPr eaLnBrk="1" hangingPunct="1"/>
            <a:r>
              <a:rPr lang="en-US" altLang="zh-HK" dirty="0">
                <a:ea typeface="ヒラギノ角ゴ Pro W3" pitchFamily="-84" charset="-128"/>
              </a:rPr>
              <a:t>Real interest rate</a:t>
            </a:r>
          </a:p>
          <a:p>
            <a:pPr marL="744538" lvl="1" indent="-514350" eaLnBrk="1" hangingPunct="1">
              <a:buFontTx/>
              <a:buAutoNum type="arabicPeriod"/>
            </a:pPr>
            <a:r>
              <a:rPr lang="en-US" altLang="zh-HK" dirty="0">
                <a:ea typeface="ヒラギノ角ゴ Pro W3" pitchFamily="-84" charset="-128"/>
              </a:rPr>
              <a:t>Interest rate that is adjusted for expected changes in the price level</a:t>
            </a:r>
          </a:p>
          <a:p>
            <a:pPr marL="744538" lvl="1" indent="-514350" algn="ctr" eaLnBrk="1" hangingPunct="1">
              <a:buFontTx/>
              <a:buNone/>
            </a:pPr>
            <a:r>
              <a:rPr lang="en-US" altLang="zh-HK" sz="3200" i="1" dirty="0" err="1">
                <a:latin typeface="Times" pitchFamily="-84" charset="0"/>
                <a:ea typeface="MS PGothic" pitchFamily="34" charset="-128"/>
              </a:rPr>
              <a:t>i</a:t>
            </a:r>
            <a:r>
              <a:rPr lang="en-US" altLang="zh-HK" sz="3200" i="1" baseline="-25000" dirty="0" err="1">
                <a:latin typeface="Times" pitchFamily="-84" charset="0"/>
                <a:ea typeface="MS PGothic" pitchFamily="34" charset="-128"/>
              </a:rPr>
              <a:t>r</a:t>
            </a:r>
            <a:r>
              <a:rPr lang="en-US" altLang="zh-HK" sz="3200" dirty="0">
                <a:latin typeface="Times" pitchFamily="-84" charset="0"/>
                <a:ea typeface="MS PGothic" pitchFamily="34" charset="-128"/>
              </a:rPr>
              <a:t> = </a:t>
            </a:r>
            <a:r>
              <a:rPr lang="en-US" altLang="zh-HK" sz="3200" i="1" dirty="0" err="1">
                <a:latin typeface="Times" pitchFamily="-84" charset="0"/>
                <a:ea typeface="MS PGothic" pitchFamily="34" charset="-128"/>
              </a:rPr>
              <a:t>i</a:t>
            </a:r>
            <a:r>
              <a:rPr lang="en-US" altLang="zh-HK" sz="3200" dirty="0">
                <a:latin typeface="Times" pitchFamily="-84" charset="0"/>
                <a:ea typeface="MS PGothic" pitchFamily="34" charset="-128"/>
              </a:rPr>
              <a:t> – </a:t>
            </a:r>
            <a:r>
              <a:rPr lang="en-US" altLang="zh-HK" sz="3200" dirty="0" err="1">
                <a:latin typeface="Symbol" pitchFamily="18" charset="2"/>
                <a:ea typeface="MS PGothic" pitchFamily="34" charset="-128"/>
              </a:rPr>
              <a:t>p</a:t>
            </a:r>
            <a:r>
              <a:rPr lang="en-US" altLang="zh-HK" sz="3200" i="1" baseline="30000" dirty="0" err="1">
                <a:latin typeface="Times" pitchFamily="-84" charset="0"/>
                <a:ea typeface="MS PGothic" pitchFamily="34" charset="-128"/>
              </a:rPr>
              <a:t>e</a:t>
            </a:r>
            <a:endParaRPr lang="en-US" altLang="zh-HK" sz="3200" i="1" baseline="30000" dirty="0">
              <a:latin typeface="Times" pitchFamily="-84" charset="0"/>
              <a:ea typeface="MS PGothic" pitchFamily="34" charset="-128"/>
            </a:endParaRPr>
          </a:p>
          <a:p>
            <a:pPr marL="744538" lvl="1" indent="-514350" eaLnBrk="1" hangingPunct="1">
              <a:buFont typeface="Times" pitchFamily="-84" charset="0"/>
              <a:buAutoNum type="arabicPeriod" startAt="2"/>
            </a:pPr>
            <a:r>
              <a:rPr lang="en-US" altLang="zh-HK" dirty="0">
                <a:ea typeface="ヒラギノ角ゴ Pro W3" pitchFamily="-84" charset="-128"/>
              </a:rPr>
              <a:t>Real interest rate more accurately reflects true cost of borrowing</a:t>
            </a:r>
          </a:p>
          <a:p>
            <a:pPr marL="744538" lvl="1" indent="-514350" eaLnBrk="1" hangingPunct="1">
              <a:buFont typeface="Times" pitchFamily="-84" charset="0"/>
              <a:buAutoNum type="arabicPeriod" startAt="2"/>
            </a:pPr>
            <a:r>
              <a:rPr lang="en-US" altLang="zh-HK" dirty="0">
                <a:ea typeface="ヒラギノ角ゴ Pro W3" pitchFamily="-84" charset="-128"/>
              </a:rPr>
              <a:t>When the real rate is low, there are greater incentives to borrow and less to lend</a:t>
            </a:r>
          </a:p>
          <a:p>
            <a:pPr marL="744538" lvl="1" indent="-514350" eaLnBrk="1" hangingPunct="1">
              <a:buFont typeface="Times" pitchFamily="-84" charset="0"/>
              <a:buAutoNum type="arabicPeriod" startAt="2"/>
            </a:pPr>
            <a:endParaRPr lang="en-US" altLang="zh-HK" dirty="0">
              <a:ea typeface="ヒラギノ角ゴ Pro W3" pitchFamily="-84" charset="-128"/>
            </a:endParaRPr>
          </a:p>
          <a:p>
            <a:pPr marL="230188" lvl="1" indent="0">
              <a:buNone/>
            </a:pPr>
            <a:r>
              <a:rPr lang="en-US" altLang="zh-HK" dirty="0">
                <a:ea typeface="ヒラギノ角ゴ Pro W3" pitchFamily="-84" charset="-128"/>
              </a:rPr>
              <a:t>We usually refer to this rate as the </a:t>
            </a:r>
            <a:r>
              <a:rPr lang="en-US" altLang="zh-HK" i="1" dirty="0">
                <a:ea typeface="ヒラギノ角ゴ Pro W3" pitchFamily="-84" charset="-128"/>
              </a:rPr>
              <a:t>ex ante</a:t>
            </a:r>
            <a:r>
              <a:rPr lang="en-US" altLang="zh-HK" dirty="0">
                <a:ea typeface="ヒラギノ角ゴ Pro W3" pitchFamily="-84" charset="-128"/>
              </a:rPr>
              <a:t> real rate of interest because it is adjusted for the </a:t>
            </a:r>
            <a:r>
              <a:rPr lang="en-US" altLang="zh-HK" i="1" dirty="0">
                <a:ea typeface="ヒラギノ角ゴ Pro W3" pitchFamily="-84" charset="-128"/>
              </a:rPr>
              <a:t>expected</a:t>
            </a:r>
            <a:r>
              <a:rPr lang="en-US" altLang="zh-HK" dirty="0">
                <a:ea typeface="ヒラギノ角ゴ Pro W3" pitchFamily="-84" charset="-128"/>
              </a:rPr>
              <a:t> level of inflation.  After the fact, we can calculate the </a:t>
            </a:r>
            <a:r>
              <a:rPr lang="en-US" altLang="zh-HK" i="1" dirty="0">
                <a:ea typeface="ヒラギノ角ゴ Pro W3" pitchFamily="-84" charset="-128"/>
              </a:rPr>
              <a:t>ex post</a:t>
            </a:r>
            <a:r>
              <a:rPr lang="en-US" altLang="zh-HK" dirty="0">
                <a:ea typeface="ヒラギノ角ゴ Pro W3" pitchFamily="-84" charset="-128"/>
              </a:rPr>
              <a:t> real rate based on the observed level of inflation.</a:t>
            </a: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9"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18</a:t>
            </a:fld>
            <a:endParaRPr lang="zh-HK" altLang="en-US" dirty="0"/>
          </a:p>
        </p:txBody>
      </p:sp>
    </p:spTree>
    <p:extLst>
      <p:ext uri="{BB962C8B-B14F-4D97-AF65-F5344CB8AC3E}">
        <p14:creationId xmlns:p14="http://schemas.microsoft.com/office/powerpoint/2010/main" val="1419071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altLang="zh-HK" sz="2800">
                <a:ea typeface="ヒラギノ角ゴ Pro W3" pitchFamily="-84" charset="-128"/>
              </a:rPr>
              <a:t>Distinction Between Real </a:t>
            </a:r>
            <a:br>
              <a:rPr lang="en-US" altLang="zh-HK" sz="2800">
                <a:ea typeface="ヒラギノ角ゴ Pro W3" pitchFamily="-84" charset="-128"/>
              </a:rPr>
            </a:br>
            <a:r>
              <a:rPr lang="en-US" altLang="zh-HK" sz="2800">
                <a:ea typeface="ヒラギノ角ゴ Pro W3" pitchFamily="-84" charset="-128"/>
              </a:rPr>
              <a:t>and Nominal Interest Rates (cont.)</a:t>
            </a:r>
          </a:p>
        </p:txBody>
      </p:sp>
      <p:sp>
        <p:nvSpPr>
          <p:cNvPr id="29699" name="Rectangle 3"/>
          <p:cNvSpPr txBox="1">
            <a:spLocks noChangeArrowheads="1"/>
          </p:cNvSpPr>
          <p:nvPr/>
        </p:nvSpPr>
        <p:spPr bwMode="auto">
          <a:xfrm>
            <a:off x="384175" y="1676400"/>
            <a:ext cx="8380413"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1963" indent="-461963">
              <a:defRPr sz="3800">
                <a:solidFill>
                  <a:schemeClr val="tx2"/>
                </a:solidFill>
                <a:latin typeface="Arial" pitchFamily="34" charset="0"/>
                <a:ea typeface="ヒラギノ角ゴ Pro W3" pitchFamily="-84" charset="-128"/>
              </a:defRPr>
            </a:lvl1pPr>
            <a:lvl2pPr marL="742950" indent="-285750">
              <a:defRPr sz="3800">
                <a:solidFill>
                  <a:schemeClr val="tx2"/>
                </a:solidFill>
                <a:latin typeface="Arial" pitchFamily="34" charset="0"/>
                <a:ea typeface="ヒラギノ角ゴ Pro W3" pitchFamily="-84" charset="-128"/>
              </a:defRPr>
            </a:lvl2pPr>
            <a:lvl3pPr marL="1143000" indent="-228600">
              <a:defRPr sz="3800">
                <a:solidFill>
                  <a:schemeClr val="tx2"/>
                </a:solidFill>
                <a:latin typeface="Arial" pitchFamily="34" charset="0"/>
                <a:ea typeface="ヒラギノ角ゴ Pro W3" pitchFamily="-84" charset="-128"/>
              </a:defRPr>
            </a:lvl3pPr>
            <a:lvl4pPr marL="1600200" indent="-228600">
              <a:defRPr sz="3800">
                <a:solidFill>
                  <a:schemeClr val="tx2"/>
                </a:solidFill>
                <a:latin typeface="Arial" pitchFamily="34" charset="0"/>
                <a:ea typeface="ヒラギノ角ゴ Pro W3" pitchFamily="-84" charset="-128"/>
              </a:defRPr>
            </a:lvl4pPr>
            <a:lvl5pPr marL="2057400" indent="-228600">
              <a:defRPr sz="3800">
                <a:solidFill>
                  <a:schemeClr val="tx2"/>
                </a:solidFill>
                <a:latin typeface="Arial" pitchFamily="34" charset="0"/>
                <a:ea typeface="ヒラギノ角ゴ Pro W3" pitchFamily="-84" charset="-128"/>
              </a:defRPr>
            </a:lvl5pPr>
            <a:lvl6pPr marL="25146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6pPr>
            <a:lvl7pPr marL="29718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7pPr>
            <a:lvl8pPr marL="34290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8pPr>
            <a:lvl9pPr marL="38862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9pPr>
          </a:lstStyle>
          <a:p>
            <a:pPr eaLnBrk="1" hangingPunct="1">
              <a:spcBef>
                <a:spcPct val="50000"/>
              </a:spcBef>
              <a:buFont typeface="Wingdings" pitchFamily="2" charset="2"/>
              <a:buChar char="§"/>
            </a:pPr>
            <a:r>
              <a:rPr lang="en-US" altLang="zh-HK" sz="2600" dirty="0">
                <a:solidFill>
                  <a:schemeClr val="tx1"/>
                </a:solidFill>
                <a:latin typeface="+mn-lt"/>
              </a:rPr>
              <a:t>If </a:t>
            </a:r>
            <a:r>
              <a:rPr lang="en-US" altLang="zh-HK" sz="2600" i="1" dirty="0" err="1">
                <a:solidFill>
                  <a:schemeClr val="tx1"/>
                </a:solidFill>
                <a:latin typeface="+mn-lt"/>
              </a:rPr>
              <a:t>i</a:t>
            </a:r>
            <a:r>
              <a:rPr lang="en-US" altLang="zh-HK" sz="2600" dirty="0">
                <a:solidFill>
                  <a:schemeClr val="tx1"/>
                </a:solidFill>
                <a:latin typeface="+mn-lt"/>
              </a:rPr>
              <a:t> </a:t>
            </a:r>
            <a:r>
              <a:rPr lang="en-US" altLang="zh-HK" sz="2600" dirty="0">
                <a:latin typeface="+mn-lt"/>
              </a:rPr>
              <a:t>=</a:t>
            </a:r>
            <a:r>
              <a:rPr lang="en-US" altLang="zh-HK" sz="2600" dirty="0">
                <a:solidFill>
                  <a:schemeClr val="tx1"/>
                </a:solidFill>
                <a:latin typeface="+mn-lt"/>
              </a:rPr>
              <a:t> 5% and </a:t>
            </a:r>
            <a:r>
              <a:rPr lang="en-US" altLang="zh-HK" sz="2600" dirty="0" err="1">
                <a:solidFill>
                  <a:schemeClr val="tx1"/>
                </a:solidFill>
                <a:latin typeface="+mn-lt"/>
              </a:rPr>
              <a:t>p</a:t>
            </a:r>
            <a:r>
              <a:rPr lang="en-US" altLang="zh-HK" sz="2600" i="1" baseline="30000" dirty="0" err="1">
                <a:solidFill>
                  <a:schemeClr val="tx1"/>
                </a:solidFill>
                <a:latin typeface="+mn-lt"/>
              </a:rPr>
              <a:t>e</a:t>
            </a:r>
            <a:r>
              <a:rPr lang="en-US" altLang="zh-HK" sz="2600" dirty="0">
                <a:solidFill>
                  <a:schemeClr val="tx1"/>
                </a:solidFill>
                <a:latin typeface="+mn-lt"/>
              </a:rPr>
              <a:t> </a:t>
            </a:r>
            <a:r>
              <a:rPr lang="en-US" altLang="zh-HK" sz="2600" dirty="0">
                <a:latin typeface="+mn-lt"/>
              </a:rPr>
              <a:t>=</a:t>
            </a:r>
            <a:r>
              <a:rPr lang="en-US" altLang="zh-HK" sz="2600" dirty="0">
                <a:solidFill>
                  <a:schemeClr val="tx1"/>
                </a:solidFill>
                <a:latin typeface="+mn-lt"/>
              </a:rPr>
              <a:t> 0% then</a:t>
            </a:r>
          </a:p>
        </p:txBody>
      </p:sp>
      <p:graphicFrame>
        <p:nvGraphicFramePr>
          <p:cNvPr id="29700" name="Object 5"/>
          <p:cNvGraphicFramePr>
            <a:graphicFrameLocks noChangeAspect="1"/>
          </p:cNvGraphicFramePr>
          <p:nvPr>
            <p:extLst>
              <p:ext uri="{D42A27DB-BD31-4B8C-83A1-F6EECF244321}">
                <p14:modId xmlns:p14="http://schemas.microsoft.com/office/powerpoint/2010/main" val="4190614433"/>
              </p:ext>
            </p:extLst>
          </p:nvPr>
        </p:nvGraphicFramePr>
        <p:xfrm>
          <a:off x="1255713" y="2590801"/>
          <a:ext cx="3172271" cy="478148"/>
        </p:xfrm>
        <a:graphic>
          <a:graphicData uri="http://schemas.openxmlformats.org/presentationml/2006/ole">
            <mc:AlternateContent xmlns:mc="http://schemas.openxmlformats.org/markup-compatibility/2006">
              <mc:Choice xmlns:v="urn:schemas-microsoft-com:vml" Requires="v">
                <p:oleObj spid="_x0000_s2212" name="Equation" r:id="rId3" imgW="1181100" imgH="177800" progId="Equation.DSMT4">
                  <p:embed/>
                </p:oleObj>
              </mc:Choice>
              <mc:Fallback>
                <p:oleObj name="Equation" r:id="rId3" imgW="1181100" imgH="177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5713" y="2590801"/>
                        <a:ext cx="3172271" cy="478148"/>
                      </a:xfrm>
                      <a:prstGeom prst="rect">
                        <a:avLst/>
                      </a:prstGeom>
                      <a:noFill/>
                      <a:ln w="9525">
                        <a:noFill/>
                        <a:miter lim="800000"/>
                        <a:headEnd/>
                        <a:tailEnd/>
                      </a:ln>
                    </p:spPr>
                  </p:pic>
                </p:oleObj>
              </mc:Fallback>
            </mc:AlternateContent>
          </a:graphicData>
        </a:graphic>
      </p:graphicFrame>
      <p:graphicFrame>
        <p:nvGraphicFramePr>
          <p:cNvPr id="29701" name="Object 6"/>
          <p:cNvGraphicFramePr>
            <a:graphicFrameLocks noChangeAspect="1"/>
          </p:cNvGraphicFramePr>
          <p:nvPr>
            <p:extLst>
              <p:ext uri="{D42A27DB-BD31-4B8C-83A1-F6EECF244321}">
                <p14:modId xmlns:p14="http://schemas.microsoft.com/office/powerpoint/2010/main" val="504183135"/>
              </p:ext>
            </p:extLst>
          </p:nvPr>
        </p:nvGraphicFramePr>
        <p:xfrm>
          <a:off x="1238250" y="4332288"/>
          <a:ext cx="3909814" cy="467596"/>
        </p:xfrm>
        <a:graphic>
          <a:graphicData uri="http://schemas.openxmlformats.org/presentationml/2006/ole">
            <mc:AlternateContent xmlns:mc="http://schemas.openxmlformats.org/markup-compatibility/2006">
              <mc:Choice xmlns:v="urn:schemas-microsoft-com:vml" Requires="v">
                <p:oleObj spid="_x0000_s2213" name="Equation" r:id="rId5" imgW="1485900" imgH="177800" progId="Equation.DSMT4">
                  <p:embed/>
                </p:oleObj>
              </mc:Choice>
              <mc:Fallback>
                <p:oleObj name="Equation" r:id="rId5" imgW="1485900" imgH="177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8250" y="4332288"/>
                        <a:ext cx="3909814" cy="467596"/>
                      </a:xfrm>
                      <a:prstGeom prst="rect">
                        <a:avLst/>
                      </a:prstGeom>
                      <a:noFill/>
                      <a:ln w="9525">
                        <a:noFill/>
                        <a:miter lim="800000"/>
                        <a:headEnd/>
                        <a:tailEnd/>
                      </a:ln>
                    </p:spPr>
                  </p:pic>
                </p:oleObj>
              </mc:Fallback>
            </mc:AlternateContent>
          </a:graphicData>
        </a:graphic>
      </p:graphicFrame>
      <p:sp>
        <p:nvSpPr>
          <p:cNvPr id="29702" name="Rectangle 9"/>
          <p:cNvSpPr>
            <a:spLocks noChangeArrowheads="1"/>
          </p:cNvSpPr>
          <p:nvPr/>
        </p:nvSpPr>
        <p:spPr bwMode="auto">
          <a:xfrm>
            <a:off x="381000" y="34290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3800">
                <a:solidFill>
                  <a:schemeClr val="tx2"/>
                </a:solidFill>
                <a:latin typeface="Arial" pitchFamily="34" charset="0"/>
                <a:ea typeface="ヒラギノ角ゴ Pro W3" pitchFamily="-84" charset="-128"/>
              </a:defRPr>
            </a:lvl1pPr>
            <a:lvl2pPr marL="742950" indent="-285750">
              <a:defRPr sz="3800">
                <a:solidFill>
                  <a:schemeClr val="tx2"/>
                </a:solidFill>
                <a:latin typeface="Arial" pitchFamily="34" charset="0"/>
                <a:ea typeface="ヒラギノ角ゴ Pro W3" pitchFamily="-84" charset="-128"/>
              </a:defRPr>
            </a:lvl2pPr>
            <a:lvl3pPr marL="1143000" indent="-228600">
              <a:defRPr sz="3800">
                <a:solidFill>
                  <a:schemeClr val="tx2"/>
                </a:solidFill>
                <a:latin typeface="Arial" pitchFamily="34" charset="0"/>
                <a:ea typeface="ヒラギノ角ゴ Pro W3" pitchFamily="-84" charset="-128"/>
              </a:defRPr>
            </a:lvl3pPr>
            <a:lvl4pPr marL="1600200" indent="-228600">
              <a:defRPr sz="3800">
                <a:solidFill>
                  <a:schemeClr val="tx2"/>
                </a:solidFill>
                <a:latin typeface="Arial" pitchFamily="34" charset="0"/>
                <a:ea typeface="ヒラギノ角ゴ Pro W3" pitchFamily="-84" charset="-128"/>
              </a:defRPr>
            </a:lvl4pPr>
            <a:lvl5pPr marL="2057400" indent="-228600">
              <a:defRPr sz="3800">
                <a:solidFill>
                  <a:schemeClr val="tx2"/>
                </a:solidFill>
                <a:latin typeface="Arial" pitchFamily="34" charset="0"/>
                <a:ea typeface="ヒラギノ角ゴ Pro W3" pitchFamily="-84" charset="-128"/>
              </a:defRPr>
            </a:lvl5pPr>
            <a:lvl6pPr marL="25146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6pPr>
            <a:lvl7pPr marL="29718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7pPr>
            <a:lvl8pPr marL="34290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8pPr>
            <a:lvl9pPr marL="38862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9pPr>
          </a:lstStyle>
          <a:p>
            <a:pPr eaLnBrk="1" hangingPunct="1">
              <a:spcBef>
                <a:spcPct val="30000"/>
              </a:spcBef>
              <a:buClr>
                <a:schemeClr val="tx1"/>
              </a:buClr>
              <a:buFont typeface="Wingdings" pitchFamily="2" charset="2"/>
              <a:buChar char="§"/>
            </a:pPr>
            <a:r>
              <a:rPr lang="en-US" altLang="zh-HK" sz="2600" dirty="0">
                <a:solidFill>
                  <a:schemeClr val="tx1"/>
                </a:solidFill>
                <a:latin typeface="+mn-lt"/>
              </a:rPr>
              <a:t>If </a:t>
            </a:r>
            <a:r>
              <a:rPr lang="en-US" altLang="zh-HK" sz="2600" i="1" dirty="0" err="1">
                <a:solidFill>
                  <a:schemeClr val="tx1"/>
                </a:solidFill>
                <a:latin typeface="+mn-lt"/>
              </a:rPr>
              <a:t>i</a:t>
            </a:r>
            <a:r>
              <a:rPr lang="en-US" altLang="zh-HK" sz="2600" dirty="0">
                <a:solidFill>
                  <a:schemeClr val="tx1"/>
                </a:solidFill>
                <a:latin typeface="+mn-lt"/>
              </a:rPr>
              <a:t> = 10% and </a:t>
            </a:r>
            <a:r>
              <a:rPr lang="en-US" altLang="zh-HK" sz="2600" dirty="0" err="1">
                <a:solidFill>
                  <a:schemeClr val="tx1"/>
                </a:solidFill>
                <a:latin typeface="+mn-lt"/>
              </a:rPr>
              <a:t>p</a:t>
            </a:r>
            <a:r>
              <a:rPr lang="en-US" altLang="zh-HK" sz="2600" i="1" baseline="30000" dirty="0" err="1">
                <a:solidFill>
                  <a:schemeClr val="tx1"/>
                </a:solidFill>
                <a:latin typeface="+mn-lt"/>
              </a:rPr>
              <a:t>e</a:t>
            </a:r>
            <a:r>
              <a:rPr lang="en-US" altLang="zh-HK" sz="2600" dirty="0">
                <a:solidFill>
                  <a:schemeClr val="tx1"/>
                </a:solidFill>
                <a:latin typeface="+mn-lt"/>
              </a:rPr>
              <a:t> = 20% then</a:t>
            </a:r>
          </a:p>
        </p:txBody>
      </p:sp>
      <p:sp>
        <p:nvSpPr>
          <p:cNvPr id="4" name="TextBox 3"/>
          <p:cNvSpPr txBox="1"/>
          <p:nvPr/>
        </p:nvSpPr>
        <p:spPr>
          <a:xfrm>
            <a:off x="6084168" y="4038600"/>
            <a:ext cx="1809470" cy="369332"/>
          </a:xfrm>
          <a:prstGeom prst="rect">
            <a:avLst/>
          </a:prstGeom>
          <a:noFill/>
        </p:spPr>
        <p:txBody>
          <a:bodyPr wrap="none" rtlCol="0">
            <a:spAutoFit/>
          </a:bodyPr>
          <a:lstStyle/>
          <a:p>
            <a:r>
              <a:rPr lang="en-US" dirty="0"/>
              <a:t>Happened in HK!</a:t>
            </a:r>
          </a:p>
        </p:txBody>
      </p:sp>
      <p:sp>
        <p:nvSpPr>
          <p:cNvPr id="12"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13"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19</a:t>
            </a:fld>
            <a:endParaRPr lang="zh-HK" altLang="en-US" dirty="0"/>
          </a:p>
        </p:txBody>
      </p:sp>
    </p:spTree>
    <p:extLst>
      <p:ext uri="{BB962C8B-B14F-4D97-AF65-F5344CB8AC3E}">
        <p14:creationId xmlns:p14="http://schemas.microsoft.com/office/powerpoint/2010/main" val="4067221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860295666"/>
              </p:ext>
            </p:extLst>
          </p:nvPr>
        </p:nvGraphicFramePr>
        <p:xfrm>
          <a:off x="467544" y="17276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p:cNvGrpSpPr/>
          <p:nvPr/>
        </p:nvGrpSpPr>
        <p:grpSpPr>
          <a:xfrm>
            <a:off x="2267744" y="5517232"/>
            <a:ext cx="4968552" cy="717884"/>
            <a:chOff x="2171677" y="-219419"/>
            <a:chExt cx="3593456" cy="792088"/>
          </a:xfrm>
        </p:grpSpPr>
        <p:sp>
          <p:nvSpPr>
            <p:cNvPr id="8" name="Rectangle 7"/>
            <p:cNvSpPr/>
            <p:nvPr/>
          </p:nvSpPr>
          <p:spPr>
            <a:xfrm>
              <a:off x="2171678" y="-219419"/>
              <a:ext cx="3593455" cy="792088"/>
            </a:xfrm>
            <a:prstGeom prst="rect">
              <a:avLst/>
            </a:prstGeom>
            <a:solidFill>
              <a:srgbClr val="33CC3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angle 8"/>
            <p:cNvSpPr/>
            <p:nvPr/>
          </p:nvSpPr>
          <p:spPr>
            <a:xfrm>
              <a:off x="2171677" y="-219419"/>
              <a:ext cx="3593455" cy="792088"/>
            </a:xfrm>
            <a:prstGeom prst="rect">
              <a:avLst/>
            </a:prstGeom>
          </p:spPr>
          <p:style>
            <a:lnRef idx="3">
              <a:schemeClr val="lt1"/>
            </a:lnRef>
            <a:fillRef idx="1">
              <a:schemeClr val="accent1"/>
            </a:fillRef>
            <a:effectRef idx="1">
              <a:schemeClr val="accent1"/>
            </a:effectRef>
            <a:fontRef idx="minor">
              <a:schemeClr val="lt1"/>
            </a:fontRef>
          </p:style>
          <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Hedging with Financial Derivatives (24)</a:t>
              </a:r>
            </a:p>
          </p:txBody>
        </p:sp>
      </p:grpSp>
      <p:sp>
        <p:nvSpPr>
          <p:cNvPr id="10" name="Straight Connector 3"/>
          <p:cNvSpPr/>
          <p:nvPr/>
        </p:nvSpPr>
        <p:spPr>
          <a:xfrm rot="10800000">
            <a:off x="2543325" y="5261007"/>
            <a:ext cx="1981593" cy="270346"/>
          </a:xfrm>
          <a:custGeom>
            <a:avLst/>
            <a:gdLst/>
            <a:ahLst/>
            <a:cxnLst/>
            <a:rect l="0" t="0" r="0" b="0"/>
            <a:pathLst>
              <a:path>
                <a:moveTo>
                  <a:pt x="0" y="0"/>
                </a:moveTo>
                <a:lnTo>
                  <a:pt x="0" y="135173"/>
                </a:lnTo>
                <a:lnTo>
                  <a:pt x="1981593" y="135173"/>
                </a:lnTo>
                <a:lnTo>
                  <a:pt x="1981593" y="27034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Straight Connector 4"/>
          <p:cNvSpPr/>
          <p:nvPr/>
        </p:nvSpPr>
        <p:spPr>
          <a:xfrm rot="10800000">
            <a:off x="4524918" y="4869160"/>
            <a:ext cx="2045150" cy="662193"/>
          </a:xfrm>
          <a:custGeom>
            <a:avLst/>
            <a:gdLst/>
            <a:ahLst/>
            <a:cxnLst/>
            <a:rect l="0" t="0" r="0" b="0"/>
            <a:pathLst>
              <a:path>
                <a:moveTo>
                  <a:pt x="2045150" y="0"/>
                </a:moveTo>
                <a:lnTo>
                  <a:pt x="2045150" y="135173"/>
                </a:lnTo>
                <a:lnTo>
                  <a:pt x="0" y="135173"/>
                </a:lnTo>
                <a:lnTo>
                  <a:pt x="0" y="27034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13"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2</a:t>
            </a:fld>
            <a:endParaRPr lang="zh-HK" altLang="en-US" dirty="0"/>
          </a:p>
        </p:txBody>
      </p:sp>
    </p:spTree>
    <p:extLst>
      <p:ext uri="{BB962C8B-B14F-4D97-AF65-F5344CB8AC3E}">
        <p14:creationId xmlns:p14="http://schemas.microsoft.com/office/powerpoint/2010/main" val="1702175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normAutofit fontScale="90000"/>
          </a:bodyPr>
          <a:lstStyle/>
          <a:p>
            <a:pPr eaLnBrk="1" hangingPunct="1"/>
            <a:r>
              <a:rPr lang="en-US" altLang="zh-HK">
                <a:ea typeface="ヒラギノ角ゴ Pro W3" pitchFamily="-84" charset="-128"/>
              </a:rPr>
              <a:t>U.S. Real and Nominal </a:t>
            </a:r>
            <a:br>
              <a:rPr lang="en-US" altLang="zh-HK">
                <a:ea typeface="ヒラギノ角ゴ Pro W3" pitchFamily="-84" charset="-128"/>
              </a:rPr>
            </a:br>
            <a:r>
              <a:rPr lang="en-US" altLang="zh-HK">
                <a:ea typeface="ヒラギノ角ゴ Pro W3" pitchFamily="-84" charset="-128"/>
              </a:rPr>
              <a:t>Interest Rates</a:t>
            </a:r>
          </a:p>
        </p:txBody>
      </p:sp>
      <p:sp>
        <p:nvSpPr>
          <p:cNvPr id="30723" name="Rectangle 3"/>
          <p:cNvSpPr>
            <a:spLocks noChangeArrowheads="1"/>
          </p:cNvSpPr>
          <p:nvPr/>
        </p:nvSpPr>
        <p:spPr bwMode="auto">
          <a:xfrm>
            <a:off x="914400" y="6096000"/>
            <a:ext cx="67294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800">
                <a:solidFill>
                  <a:schemeClr val="tx2"/>
                </a:solidFill>
                <a:latin typeface="Arial" pitchFamily="34" charset="0"/>
                <a:ea typeface="ヒラギノ角ゴ Pro W3" pitchFamily="-84" charset="-128"/>
              </a:defRPr>
            </a:lvl1pPr>
            <a:lvl2pPr marL="742950" indent="-285750">
              <a:defRPr sz="3800">
                <a:solidFill>
                  <a:schemeClr val="tx2"/>
                </a:solidFill>
                <a:latin typeface="Arial" pitchFamily="34" charset="0"/>
                <a:ea typeface="ヒラギノ角ゴ Pro W3" pitchFamily="-84" charset="-128"/>
              </a:defRPr>
            </a:lvl2pPr>
            <a:lvl3pPr marL="1143000" indent="-228600">
              <a:defRPr sz="3800">
                <a:solidFill>
                  <a:schemeClr val="tx2"/>
                </a:solidFill>
                <a:latin typeface="Arial" pitchFamily="34" charset="0"/>
                <a:ea typeface="ヒラギノ角ゴ Pro W3" pitchFamily="-84" charset="-128"/>
              </a:defRPr>
            </a:lvl3pPr>
            <a:lvl4pPr marL="1600200" indent="-228600">
              <a:defRPr sz="3800">
                <a:solidFill>
                  <a:schemeClr val="tx2"/>
                </a:solidFill>
                <a:latin typeface="Arial" pitchFamily="34" charset="0"/>
                <a:ea typeface="ヒラギノ角ゴ Pro W3" pitchFamily="-84" charset="-128"/>
              </a:defRPr>
            </a:lvl4pPr>
            <a:lvl5pPr marL="2057400" indent="-228600">
              <a:defRPr sz="3800">
                <a:solidFill>
                  <a:schemeClr val="tx2"/>
                </a:solidFill>
                <a:latin typeface="Arial" pitchFamily="34" charset="0"/>
                <a:ea typeface="ヒラギノ角ゴ Pro W3" pitchFamily="-84" charset="-128"/>
              </a:defRPr>
            </a:lvl5pPr>
            <a:lvl6pPr marL="25146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6pPr>
            <a:lvl7pPr marL="29718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7pPr>
            <a:lvl8pPr marL="34290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8pPr>
            <a:lvl9pPr marL="38862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9pPr>
          </a:lstStyle>
          <a:p>
            <a:pPr eaLnBrk="1" hangingPunct="1"/>
            <a:endParaRPr lang="zh-HK" altLang="zh-HK" sz="1200"/>
          </a:p>
        </p:txBody>
      </p:sp>
      <p:pic>
        <p:nvPicPr>
          <p:cNvPr id="30724" name="Picture 5" descr="fig03_01.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026453"/>
            <a:ext cx="6167438"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Box 6"/>
          <p:cNvSpPr txBox="1">
            <a:spLocks noChangeArrowheads="1"/>
          </p:cNvSpPr>
          <p:nvPr/>
        </p:nvSpPr>
        <p:spPr bwMode="auto">
          <a:xfrm>
            <a:off x="1043608" y="1179531"/>
            <a:ext cx="7467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800">
                <a:solidFill>
                  <a:schemeClr val="tx2"/>
                </a:solidFill>
                <a:latin typeface="Arial" pitchFamily="34" charset="0"/>
                <a:ea typeface="ヒラギノ角ゴ Pro W3" pitchFamily="-84" charset="-128"/>
              </a:defRPr>
            </a:lvl1pPr>
            <a:lvl2pPr marL="742950" indent="-285750">
              <a:defRPr sz="3800">
                <a:solidFill>
                  <a:schemeClr val="tx2"/>
                </a:solidFill>
                <a:latin typeface="Arial" pitchFamily="34" charset="0"/>
                <a:ea typeface="ヒラギノ角ゴ Pro W3" pitchFamily="-84" charset="-128"/>
              </a:defRPr>
            </a:lvl2pPr>
            <a:lvl3pPr marL="1143000" indent="-228600">
              <a:defRPr sz="3800">
                <a:solidFill>
                  <a:schemeClr val="tx2"/>
                </a:solidFill>
                <a:latin typeface="Arial" pitchFamily="34" charset="0"/>
                <a:ea typeface="ヒラギノ角ゴ Pro W3" pitchFamily="-84" charset="-128"/>
              </a:defRPr>
            </a:lvl3pPr>
            <a:lvl4pPr marL="1600200" indent="-228600">
              <a:defRPr sz="3800">
                <a:solidFill>
                  <a:schemeClr val="tx2"/>
                </a:solidFill>
                <a:latin typeface="Arial" pitchFamily="34" charset="0"/>
                <a:ea typeface="ヒラギノ角ゴ Pro W3" pitchFamily="-84" charset="-128"/>
              </a:defRPr>
            </a:lvl4pPr>
            <a:lvl5pPr marL="2057400" indent="-228600">
              <a:defRPr sz="3800">
                <a:solidFill>
                  <a:schemeClr val="tx2"/>
                </a:solidFill>
                <a:latin typeface="Arial" pitchFamily="34" charset="0"/>
                <a:ea typeface="ヒラギノ角ゴ Pro W3" pitchFamily="-84" charset="-128"/>
              </a:defRPr>
            </a:lvl5pPr>
            <a:lvl6pPr marL="25146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6pPr>
            <a:lvl7pPr marL="29718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7pPr>
            <a:lvl8pPr marL="34290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8pPr>
            <a:lvl9pPr marL="38862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9pPr>
          </a:lstStyle>
          <a:p>
            <a:r>
              <a:rPr lang="en-US" altLang="zh-HK" sz="2000" b="1" dirty="0">
                <a:latin typeface="Verdana" pitchFamily="34" charset="0"/>
              </a:rPr>
              <a:t>Figure 3.1 </a:t>
            </a:r>
            <a:r>
              <a:rPr lang="en-US" altLang="zh-HK" sz="2000" dirty="0">
                <a:latin typeface="Verdana" pitchFamily="34" charset="0"/>
              </a:rPr>
              <a:t>Real and Nominal Interest Rates (Three-Month Treasury Bill), 1953–2013</a:t>
            </a:r>
          </a:p>
        </p:txBody>
      </p:sp>
      <p:sp>
        <p:nvSpPr>
          <p:cNvPr id="10"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11"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20</a:t>
            </a:fld>
            <a:endParaRPr lang="zh-HK" altLang="en-US" dirty="0"/>
          </a:p>
        </p:txBody>
      </p:sp>
    </p:spTree>
    <p:extLst>
      <p:ext uri="{BB962C8B-B14F-4D97-AF65-F5344CB8AC3E}">
        <p14:creationId xmlns:p14="http://schemas.microsoft.com/office/powerpoint/2010/main" val="1428867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3178175"/>
            <a:ext cx="6954220" cy="3131145"/>
          </a:xfrm>
          <a:prstGeom prst="rect">
            <a:avLst/>
          </a:prstGeom>
        </p:spPr>
      </p:pic>
      <p:pic>
        <p:nvPicPr>
          <p:cNvPr id="6" name="Picture 5"/>
          <p:cNvPicPr>
            <a:picLocks noChangeAspect="1"/>
          </p:cNvPicPr>
          <p:nvPr/>
        </p:nvPicPr>
        <p:blipFill>
          <a:blip r:embed="rId3"/>
          <a:stretch>
            <a:fillRect/>
          </a:stretch>
        </p:blipFill>
        <p:spPr>
          <a:xfrm>
            <a:off x="956322" y="0"/>
            <a:ext cx="6696744" cy="3114675"/>
          </a:xfrm>
          <a:prstGeom prst="rect">
            <a:avLst/>
          </a:prstGeom>
        </p:spPr>
      </p:pic>
      <p:sp>
        <p:nvSpPr>
          <p:cNvPr id="9"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10"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21</a:t>
            </a:fld>
            <a:endParaRPr lang="zh-HK" altLang="en-US" dirty="0"/>
          </a:p>
        </p:txBody>
      </p:sp>
    </p:spTree>
    <p:extLst>
      <p:ext uri="{BB962C8B-B14F-4D97-AF65-F5344CB8AC3E}">
        <p14:creationId xmlns:p14="http://schemas.microsoft.com/office/powerpoint/2010/main" val="2249069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idx="4294967295"/>
          </p:nvPr>
        </p:nvSpPr>
        <p:spPr>
          <a:xfrm>
            <a:off x="467544" y="182656"/>
            <a:ext cx="8534400" cy="758825"/>
          </a:xfrm>
        </p:spPr>
        <p:txBody>
          <a:bodyPr>
            <a:normAutofit fontScale="90000"/>
          </a:bodyPr>
          <a:lstStyle/>
          <a:p>
            <a:r>
              <a:rPr lang="en-US" altLang="zh-TW" sz="2400" dirty="0">
                <a:solidFill>
                  <a:schemeClr val="tx1"/>
                </a:solidFill>
                <a:ea typeface="PMingLiU" pitchFamily="18" charset="-120"/>
              </a:rPr>
              <a:t>Inflation in Zimbabwe is more than 231,000,000% in 2008</a:t>
            </a:r>
            <a:br>
              <a:rPr lang="zh-TW" altLang="en-US" sz="2400" dirty="0">
                <a:solidFill>
                  <a:schemeClr val="tx1"/>
                </a:solidFill>
                <a:ea typeface="PMingLiU" pitchFamily="18" charset="-120"/>
              </a:rPr>
            </a:br>
            <a:endParaRPr lang="en-US" altLang="zh-HK" sz="2400" dirty="0">
              <a:solidFill>
                <a:schemeClr val="tx1"/>
              </a:solidFill>
              <a:ea typeface="PMingLiU" pitchFamily="18" charset="-120"/>
            </a:endParaRPr>
          </a:p>
        </p:txBody>
      </p:sp>
      <p:pic>
        <p:nvPicPr>
          <p:cNvPr id="142341" name="Picture 5" descr="dol-zimbabw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764704"/>
            <a:ext cx="5652120" cy="2815593"/>
          </a:xfrm>
          <a:prstGeom prst="rect">
            <a:avLst/>
          </a:prstGeom>
          <a:noFill/>
          <a:extLst>
            <a:ext uri="{909E8E84-426E-40DD-AFC4-6F175D3DCCD1}">
              <a14:hiddenFill xmlns:a14="http://schemas.microsoft.com/office/drawing/2010/main">
                <a:solidFill>
                  <a:srgbClr val="FFFFFF"/>
                </a:solidFill>
              </a14:hiddenFill>
            </a:ext>
          </a:extLst>
        </p:spPr>
      </p:pic>
      <p:pic>
        <p:nvPicPr>
          <p:cNvPr id="142345" name="Picture 9" descr="Zimbabwe_100_trillion_2009_Obver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4007" y="2708920"/>
            <a:ext cx="6629400" cy="3314700"/>
          </a:xfrm>
          <a:prstGeom prst="rect">
            <a:avLst/>
          </a:prstGeom>
          <a:noFill/>
          <a:extLst>
            <a:ext uri="{909E8E84-426E-40DD-AFC4-6F175D3DCCD1}">
              <a14:hiddenFill xmlns:a14="http://schemas.microsoft.com/office/drawing/2010/main">
                <a:solidFill>
                  <a:srgbClr val="FFFFFF"/>
                </a:solidFill>
              </a14:hiddenFill>
            </a:ext>
          </a:extLst>
        </p:spPr>
      </p:pic>
      <p:sp>
        <p:nvSpPr>
          <p:cNvPr id="7"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8"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22</a:t>
            </a:fld>
            <a:endParaRPr lang="zh-HK" altLang="en-US" dirty="0"/>
          </a:p>
        </p:txBody>
      </p:sp>
    </p:spTree>
    <p:extLst>
      <p:ext uri="{BB962C8B-B14F-4D97-AF65-F5344CB8AC3E}">
        <p14:creationId xmlns:p14="http://schemas.microsoft.com/office/powerpoint/2010/main" val="3945524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10"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23</a:t>
            </a:fld>
            <a:endParaRPr lang="zh-HK" alt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88641"/>
            <a:ext cx="4392488" cy="298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字方塊 4"/>
          <p:cNvSpPr txBox="1"/>
          <p:nvPr/>
        </p:nvSpPr>
        <p:spPr>
          <a:xfrm>
            <a:off x="6012160" y="842211"/>
            <a:ext cx="2507374" cy="1477328"/>
          </a:xfrm>
          <a:prstGeom prst="rect">
            <a:avLst/>
          </a:prstGeom>
          <a:noFill/>
        </p:spPr>
        <p:txBody>
          <a:bodyPr wrap="square" rtlCol="0">
            <a:spAutoFit/>
          </a:bodyPr>
          <a:lstStyle/>
          <a:p>
            <a:r>
              <a:rPr lang="en-US" altLang="zh-HK" dirty="0"/>
              <a:t>Venezuela:</a:t>
            </a:r>
          </a:p>
          <a:p>
            <a:r>
              <a:rPr lang="en-US" altLang="zh-HK" dirty="0"/>
              <a:t>181% in 2015</a:t>
            </a:r>
          </a:p>
          <a:p>
            <a:r>
              <a:rPr lang="en-US" altLang="zh-HK" dirty="0"/>
              <a:t>800% in 2016</a:t>
            </a:r>
          </a:p>
          <a:p>
            <a:r>
              <a:rPr lang="en-US" altLang="zh-HK" dirty="0"/>
              <a:t>4,000% in 2017</a:t>
            </a:r>
          </a:p>
          <a:p>
            <a:r>
              <a:rPr lang="en-US" altLang="zh-HK" dirty="0"/>
              <a:t>200,000% in 2018</a:t>
            </a:r>
            <a:endParaRPr lang="zh-HK" altLang="en-US" dirty="0"/>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816" y="3212976"/>
            <a:ext cx="4620594" cy="3077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文字方塊 4"/>
          <p:cNvSpPr txBox="1"/>
          <p:nvPr/>
        </p:nvSpPr>
        <p:spPr>
          <a:xfrm>
            <a:off x="971600" y="4751596"/>
            <a:ext cx="2507374" cy="923330"/>
          </a:xfrm>
          <a:prstGeom prst="rect">
            <a:avLst/>
          </a:prstGeom>
          <a:noFill/>
        </p:spPr>
        <p:txBody>
          <a:bodyPr wrap="square" rtlCol="0">
            <a:spAutoFit/>
          </a:bodyPr>
          <a:lstStyle/>
          <a:p>
            <a:r>
              <a:rPr lang="en-US" altLang="zh-HK" dirty="0"/>
              <a:t>Venezuela:</a:t>
            </a:r>
          </a:p>
          <a:p>
            <a:r>
              <a:rPr lang="en-US" altLang="zh-HK" dirty="0"/>
              <a:t>One 2.4KG chicken costs 14,600,000</a:t>
            </a:r>
            <a:endParaRPr lang="zh-HK" altLang="en-US" dirty="0"/>
          </a:p>
        </p:txBody>
      </p:sp>
    </p:spTree>
    <p:extLst>
      <p:ext uri="{BB962C8B-B14F-4D97-AF65-F5344CB8AC3E}">
        <p14:creationId xmlns:p14="http://schemas.microsoft.com/office/powerpoint/2010/main" val="1414367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Chapter Outline</a:t>
            </a:r>
          </a:p>
        </p:txBody>
      </p:sp>
      <p:sp>
        <p:nvSpPr>
          <p:cNvPr id="5" name="Content Placeholder 4"/>
          <p:cNvSpPr>
            <a:spLocks noGrp="1"/>
          </p:cNvSpPr>
          <p:nvPr>
            <p:ph sz="quarter" idx="1"/>
          </p:nvPr>
        </p:nvSpPr>
        <p:spPr/>
        <p:txBody>
          <a:bodyPr/>
          <a:lstStyle/>
          <a:p>
            <a:r>
              <a:rPr lang="en-US" altLang="zh-HK" dirty="0">
                <a:solidFill>
                  <a:schemeClr val="bg1">
                    <a:lumMod val="75000"/>
                  </a:schemeClr>
                </a:solidFill>
                <a:ea typeface="ヒラギノ角ゴ Pro W3" pitchFamily="-84" charset="-128"/>
              </a:rPr>
              <a:t>Measuring Interest Rates</a:t>
            </a:r>
          </a:p>
          <a:p>
            <a:r>
              <a:rPr lang="en-US" altLang="zh-HK" dirty="0">
                <a:solidFill>
                  <a:schemeClr val="bg1">
                    <a:lumMod val="75000"/>
                  </a:schemeClr>
                </a:solidFill>
                <a:ea typeface="ヒラギノ角ゴ Pro W3" pitchFamily="-84" charset="-128"/>
              </a:rPr>
              <a:t>The Distinction Between Real and Nominal Interest Rates</a:t>
            </a:r>
          </a:p>
          <a:p>
            <a:r>
              <a:rPr lang="en-US" altLang="zh-HK" dirty="0">
                <a:ea typeface="ヒラギノ角ゴ Pro W3" pitchFamily="-84" charset="-128"/>
              </a:rPr>
              <a:t>The Distinction Between Interest Rates and Returns</a:t>
            </a:r>
          </a:p>
          <a:p>
            <a:endParaRPr lang="en-US" dirty="0"/>
          </a:p>
        </p:txBody>
      </p:sp>
      <p:sp>
        <p:nvSpPr>
          <p:cNvPr id="8"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9"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24</a:t>
            </a:fld>
            <a:endParaRPr lang="zh-HK" altLang="en-US" dirty="0"/>
          </a:p>
        </p:txBody>
      </p:sp>
    </p:spTree>
    <p:extLst>
      <p:ext uri="{BB962C8B-B14F-4D97-AF65-F5344CB8AC3E}">
        <p14:creationId xmlns:p14="http://schemas.microsoft.com/office/powerpoint/2010/main" val="1393972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normAutofit fontScale="90000"/>
          </a:bodyPr>
          <a:lstStyle/>
          <a:p>
            <a:pPr eaLnBrk="1" hangingPunct="1"/>
            <a:r>
              <a:rPr lang="en-US" altLang="zh-HK">
                <a:ea typeface="ヒラギノ角ゴ Pro W3" pitchFamily="-84" charset="-128"/>
              </a:rPr>
              <a:t>Distinction Between Interest Rates and Returns</a:t>
            </a:r>
          </a:p>
        </p:txBody>
      </p:sp>
      <p:sp>
        <p:nvSpPr>
          <p:cNvPr id="31747" name="Text Placeholder 2"/>
          <p:cNvSpPr>
            <a:spLocks noGrp="1"/>
          </p:cNvSpPr>
          <p:nvPr>
            <p:ph sz="quarter" idx="1"/>
          </p:nvPr>
        </p:nvSpPr>
        <p:spPr>
          <a:xfrm>
            <a:off x="457200" y="1196752"/>
            <a:ext cx="8229600" cy="2232248"/>
          </a:xfrm>
        </p:spPr>
        <p:txBody>
          <a:bodyPr>
            <a:normAutofit fontScale="92500"/>
          </a:bodyPr>
          <a:lstStyle/>
          <a:p>
            <a:pPr>
              <a:buFontTx/>
              <a:buNone/>
              <a:tabLst>
                <a:tab pos="1025525" algn="l"/>
                <a:tab pos="2225675" algn="ctr"/>
                <a:tab pos="3546475" algn="l"/>
              </a:tabLst>
            </a:pPr>
            <a:r>
              <a:rPr lang="en-US" altLang="en-US" b="1" dirty="0">
                <a:solidFill>
                  <a:schemeClr val="tx2"/>
                </a:solidFill>
              </a:rPr>
              <a:t>Is Interest Rate a good indicator for investors?</a:t>
            </a:r>
          </a:p>
          <a:p>
            <a:pPr marL="461963" lvl="1" indent="-4763">
              <a:buFontTx/>
              <a:buNone/>
              <a:tabLst>
                <a:tab pos="1025525" algn="l"/>
                <a:tab pos="2225675" algn="ctr"/>
                <a:tab pos="3546475" algn="l"/>
              </a:tabLst>
            </a:pPr>
            <a:r>
              <a:rPr lang="en-US" altLang="en-US" dirty="0"/>
              <a:t>If Bob hold a long-maturity bond which interest rate is 10%, however, when the interest rate rises to 20%, Bob will lose his shirt if he has to sell the bond!! For investors, return is a much better indicator.</a:t>
            </a:r>
          </a:p>
          <a:p>
            <a:pPr eaLnBrk="1" hangingPunct="1"/>
            <a:endParaRPr lang="en-US" altLang="zh-HK" sz="900" dirty="0">
              <a:ea typeface="ヒラギノ角ゴ Pro W3" pitchFamily="-84" charset="-128"/>
            </a:endParaRPr>
          </a:p>
          <a:p>
            <a:pPr eaLnBrk="1" hangingPunct="1"/>
            <a:r>
              <a:rPr lang="en-US" altLang="zh-HK" dirty="0">
                <a:ea typeface="ヒラギノ角ゴ Pro W3" pitchFamily="-84" charset="-128"/>
              </a:rPr>
              <a:t>Rate of Return: we can decompose returns into two pieces:</a:t>
            </a:r>
          </a:p>
        </p:txBody>
      </p:sp>
      <p:pic>
        <p:nvPicPr>
          <p:cNvPr id="31748" name="Picture 2" descr="G:\MishkinEakins_PPT\MishinEakins_PPT\Art\Ch03\eq031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1247" y="3573016"/>
            <a:ext cx="4392488" cy="2426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10"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25</a:t>
            </a:fld>
            <a:endParaRPr lang="zh-HK" altLang="en-US" dirty="0"/>
          </a:p>
        </p:txBody>
      </p:sp>
    </p:spTree>
    <p:extLst>
      <p:ext uri="{BB962C8B-B14F-4D97-AF65-F5344CB8AC3E}">
        <p14:creationId xmlns:p14="http://schemas.microsoft.com/office/powerpoint/2010/main" val="2485305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normAutofit fontScale="90000"/>
          </a:bodyPr>
          <a:lstStyle/>
          <a:p>
            <a:pPr eaLnBrk="1" hangingPunct="1"/>
            <a:r>
              <a:rPr lang="en-US" altLang="zh-HK">
                <a:ea typeface="ヒラギノ角ゴ Pro W3" pitchFamily="-84" charset="-128"/>
              </a:rPr>
              <a:t>Key Facts about the Relationship Between Rates and Returns</a:t>
            </a:r>
            <a:endParaRPr lang="en-US" altLang="zh-HK" sz="2800">
              <a:ea typeface="ヒラギノ角ゴ Pro W3" pitchFamily="-84" charset="-128"/>
            </a:endParaRPr>
          </a:p>
        </p:txBody>
      </p:sp>
      <p:sp>
        <p:nvSpPr>
          <p:cNvPr id="32771" name="Rectangle 3"/>
          <p:cNvSpPr>
            <a:spLocks noChangeArrowheads="1"/>
          </p:cNvSpPr>
          <p:nvPr/>
        </p:nvSpPr>
        <p:spPr bwMode="auto">
          <a:xfrm>
            <a:off x="457200" y="5862638"/>
            <a:ext cx="6729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800">
                <a:solidFill>
                  <a:schemeClr val="tx2"/>
                </a:solidFill>
                <a:latin typeface="Arial" pitchFamily="34" charset="0"/>
                <a:ea typeface="ヒラギノ角ゴ Pro W3" pitchFamily="-84" charset="-128"/>
              </a:defRPr>
            </a:lvl1pPr>
            <a:lvl2pPr marL="742950" indent="-285750">
              <a:defRPr sz="3800">
                <a:solidFill>
                  <a:schemeClr val="tx2"/>
                </a:solidFill>
                <a:latin typeface="Arial" pitchFamily="34" charset="0"/>
                <a:ea typeface="ヒラギノ角ゴ Pro W3" pitchFamily="-84" charset="-128"/>
              </a:defRPr>
            </a:lvl2pPr>
            <a:lvl3pPr marL="1143000" indent="-228600">
              <a:defRPr sz="3800">
                <a:solidFill>
                  <a:schemeClr val="tx2"/>
                </a:solidFill>
                <a:latin typeface="Arial" pitchFamily="34" charset="0"/>
                <a:ea typeface="ヒラギノ角ゴ Pro W3" pitchFamily="-84" charset="-128"/>
              </a:defRPr>
            </a:lvl3pPr>
            <a:lvl4pPr marL="1600200" indent="-228600">
              <a:defRPr sz="3800">
                <a:solidFill>
                  <a:schemeClr val="tx2"/>
                </a:solidFill>
                <a:latin typeface="Arial" pitchFamily="34" charset="0"/>
                <a:ea typeface="ヒラギノ角ゴ Pro W3" pitchFamily="-84" charset="-128"/>
              </a:defRPr>
            </a:lvl4pPr>
            <a:lvl5pPr marL="2057400" indent="-228600">
              <a:defRPr sz="3800">
                <a:solidFill>
                  <a:schemeClr val="tx2"/>
                </a:solidFill>
                <a:latin typeface="Arial" pitchFamily="34" charset="0"/>
                <a:ea typeface="ヒラギノ角ゴ Pro W3" pitchFamily="-84" charset="-128"/>
              </a:defRPr>
            </a:lvl5pPr>
            <a:lvl6pPr marL="25146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6pPr>
            <a:lvl7pPr marL="29718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7pPr>
            <a:lvl8pPr marL="34290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8pPr>
            <a:lvl9pPr marL="38862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9pPr>
          </a:lstStyle>
          <a:p>
            <a:pPr eaLnBrk="1" hangingPunct="1"/>
            <a:r>
              <a:rPr lang="en-US" altLang="zh-HK" sz="1200" dirty="0"/>
              <a:t>Sample of current coupon rates and yields on government bonds</a:t>
            </a:r>
          </a:p>
          <a:p>
            <a:pPr eaLnBrk="1" hangingPunct="1"/>
            <a:r>
              <a:rPr lang="en-US" altLang="zh-HK" sz="1200" dirty="0">
                <a:hlinkClick r:id="rId2"/>
              </a:rPr>
              <a:t>http://www.bloomberg.com/markets/iyc.html</a:t>
            </a:r>
            <a:endParaRPr lang="en-US" altLang="zh-HK" sz="1200" dirty="0"/>
          </a:p>
        </p:txBody>
      </p:sp>
      <p:sp>
        <p:nvSpPr>
          <p:cNvPr id="33795" name="TextBox 5"/>
          <p:cNvSpPr txBox="1">
            <a:spLocks noChangeArrowheads="1"/>
          </p:cNvSpPr>
          <p:nvPr/>
        </p:nvSpPr>
        <p:spPr bwMode="auto">
          <a:xfrm>
            <a:off x="424948" y="1342285"/>
            <a:ext cx="810749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800">
                <a:solidFill>
                  <a:schemeClr val="tx2"/>
                </a:solidFill>
                <a:latin typeface="Arial" charset="0"/>
                <a:ea typeface="ヒラギノ角ゴ Pro W3" charset="0"/>
                <a:cs typeface="ヒラギノ角ゴ Pro W3" charset="0"/>
              </a:defRPr>
            </a:lvl1pPr>
            <a:lvl2pPr marL="742950" indent="-285750">
              <a:defRPr sz="3800">
                <a:solidFill>
                  <a:schemeClr val="tx2"/>
                </a:solidFill>
                <a:latin typeface="Arial" charset="0"/>
                <a:ea typeface="ヒラギノ角ゴ Pro W3" charset="0"/>
                <a:cs typeface="ヒラギノ角ゴ Pro W3" charset="0"/>
              </a:defRPr>
            </a:lvl2pPr>
            <a:lvl3pPr marL="1143000" indent="-228600">
              <a:defRPr sz="3800">
                <a:solidFill>
                  <a:schemeClr val="tx2"/>
                </a:solidFill>
                <a:latin typeface="Arial" charset="0"/>
                <a:ea typeface="ヒラギノ角ゴ Pro W3" charset="0"/>
                <a:cs typeface="ヒラギノ角ゴ Pro W3" charset="0"/>
              </a:defRPr>
            </a:lvl3pPr>
            <a:lvl4pPr marL="1600200" indent="-228600">
              <a:defRPr sz="3800">
                <a:solidFill>
                  <a:schemeClr val="tx2"/>
                </a:solidFill>
                <a:latin typeface="Arial" charset="0"/>
                <a:ea typeface="ヒラギノ角ゴ Pro W3" charset="0"/>
                <a:cs typeface="ヒラギノ角ゴ Pro W3" charset="0"/>
              </a:defRPr>
            </a:lvl4pPr>
            <a:lvl5pPr marL="2057400" indent="-228600">
              <a:defRPr sz="3800">
                <a:solidFill>
                  <a:schemeClr val="tx2"/>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3800">
                <a:solidFill>
                  <a:schemeClr val="tx2"/>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3800">
                <a:solidFill>
                  <a:schemeClr val="tx2"/>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3800">
                <a:solidFill>
                  <a:schemeClr val="tx2"/>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3800">
                <a:solidFill>
                  <a:schemeClr val="tx2"/>
                </a:solidFill>
                <a:latin typeface="Arial" charset="0"/>
                <a:ea typeface="ヒラギノ角ゴ Pro W3" charset="0"/>
                <a:cs typeface="ヒラギノ角ゴ Pro W3" charset="0"/>
              </a:defRPr>
            </a:lvl9pPr>
          </a:lstStyle>
          <a:p>
            <a:pPr>
              <a:defRPr/>
            </a:pPr>
            <a:r>
              <a:rPr lang="en-US" sz="2000" b="1" dirty="0">
                <a:latin typeface="+mj-lt"/>
              </a:rPr>
              <a:t>Table 3.2 </a:t>
            </a:r>
            <a:r>
              <a:rPr lang="en-US" sz="2000" dirty="0">
                <a:latin typeface="+mj-lt"/>
              </a:rPr>
              <a:t>One-Year Returns on Different-Maturity 10% Coupon Rate Bonds When Interest Rates Rise from 10% to 20%</a:t>
            </a:r>
          </a:p>
        </p:txBody>
      </p:sp>
      <p:pic>
        <p:nvPicPr>
          <p:cNvPr id="32773" name="Picture 6" descr="tbl03_02.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055" y="2113596"/>
            <a:ext cx="7790016" cy="361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11"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26</a:t>
            </a:fld>
            <a:endParaRPr lang="zh-HK" altLang="en-US" dirty="0"/>
          </a:p>
        </p:txBody>
      </p:sp>
    </p:spTree>
    <p:extLst>
      <p:ext uri="{BB962C8B-B14F-4D97-AF65-F5344CB8AC3E}">
        <p14:creationId xmlns:p14="http://schemas.microsoft.com/office/powerpoint/2010/main" val="3681809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9" name="Rectangle 7"/>
          <p:cNvSpPr>
            <a:spLocks noGrp="1" noChangeArrowheads="1"/>
          </p:cNvSpPr>
          <p:nvPr>
            <p:ph type="title"/>
          </p:nvPr>
        </p:nvSpPr>
        <p:spPr/>
        <p:txBody>
          <a:bodyPr>
            <a:normAutofit fontScale="90000"/>
          </a:bodyPr>
          <a:lstStyle/>
          <a:p>
            <a:r>
              <a:rPr lang="en-US" altLang="en-US"/>
              <a:t>Maturity and the Volatility of Bond Returns</a:t>
            </a:r>
          </a:p>
        </p:txBody>
      </p:sp>
      <p:sp>
        <p:nvSpPr>
          <p:cNvPr id="13321" name="Rectangle 9"/>
          <p:cNvSpPr>
            <a:spLocks noGrp="1" noChangeArrowheads="1"/>
          </p:cNvSpPr>
          <p:nvPr>
            <p:ph type="body" idx="1"/>
          </p:nvPr>
        </p:nvSpPr>
        <p:spPr>
          <a:xfrm>
            <a:off x="395536" y="1196752"/>
            <a:ext cx="8534400" cy="5112568"/>
          </a:xfrm>
          <a:noFill/>
          <a:ln/>
          <a:extLst>
            <a:ext uri="{91240B29-F687-4F45-9708-019B960494DF}">
              <a14:hiddenLine xmlns:a14="http://schemas.microsoft.com/office/drawing/2010/main" w="12700">
                <a:solidFill>
                  <a:schemeClr val="tx1"/>
                </a:solidFill>
                <a:miter lim="800000"/>
                <a:headEnd/>
                <a:tailEnd/>
              </a14:hiddenLine>
            </a:ext>
          </a:extLst>
        </p:spPr>
        <p:txBody>
          <a:bodyPr>
            <a:normAutofit/>
          </a:bodyPr>
          <a:lstStyle/>
          <a:p>
            <a:pPr marL="381000" indent="-381000">
              <a:lnSpc>
                <a:spcPct val="90000"/>
              </a:lnSpc>
              <a:buFontTx/>
              <a:buNone/>
            </a:pPr>
            <a:r>
              <a:rPr lang="en-US" altLang="en-US" sz="2200" b="1" dirty="0">
                <a:solidFill>
                  <a:schemeClr val="tx2"/>
                </a:solidFill>
              </a:rPr>
              <a:t>Key Findings from Table 2</a:t>
            </a:r>
            <a:endParaRPr lang="en-US" altLang="en-US" sz="2200" dirty="0">
              <a:solidFill>
                <a:schemeClr val="tx2"/>
              </a:solidFill>
            </a:endParaRPr>
          </a:p>
          <a:p>
            <a:pPr marL="381000" indent="-381000">
              <a:lnSpc>
                <a:spcPct val="90000"/>
              </a:lnSpc>
              <a:buFontTx/>
              <a:buNone/>
            </a:pPr>
            <a:r>
              <a:rPr lang="en-US" altLang="en-US" sz="2000" dirty="0"/>
              <a:t>1.	Only bond whose return = yield is those which maturity = holding period</a:t>
            </a:r>
          </a:p>
          <a:p>
            <a:pPr marL="381000" indent="-381000">
              <a:lnSpc>
                <a:spcPct val="90000"/>
              </a:lnSpc>
              <a:buFontTx/>
              <a:buNone/>
            </a:pPr>
            <a:r>
              <a:rPr lang="en-US" altLang="en-US" sz="2000" dirty="0"/>
              <a:t>2.	For bonds with maturity &gt; holding period, </a:t>
            </a:r>
            <a:r>
              <a:rPr lang="en-US" altLang="en-US" sz="2000" i="1" dirty="0" err="1"/>
              <a:t>i</a:t>
            </a:r>
            <a:r>
              <a:rPr lang="en-US" altLang="en-US" sz="2000" dirty="0"/>
              <a:t> </a:t>
            </a:r>
            <a:r>
              <a:rPr lang="en-US" altLang="en-US" sz="2000" dirty="0">
                <a:latin typeface="Symbol" pitchFamily="18" charset="2"/>
              </a:rPr>
              <a:t></a:t>
            </a:r>
            <a:r>
              <a:rPr lang="en-US" altLang="en-US" sz="2000" dirty="0"/>
              <a:t> P</a:t>
            </a:r>
            <a:r>
              <a:rPr lang="en-US" altLang="en-US" sz="2000" dirty="0">
                <a:latin typeface="Symbol" pitchFamily="18" charset="2"/>
              </a:rPr>
              <a:t></a:t>
            </a:r>
            <a:r>
              <a:rPr lang="en-US" altLang="en-US" sz="2000" dirty="0"/>
              <a:t> implying capital loss</a:t>
            </a:r>
          </a:p>
          <a:p>
            <a:pPr marL="381000" indent="-381000">
              <a:lnSpc>
                <a:spcPct val="90000"/>
              </a:lnSpc>
              <a:buFontTx/>
              <a:buNone/>
            </a:pPr>
            <a:r>
              <a:rPr lang="en-US" altLang="en-US" sz="2000" dirty="0"/>
              <a:t>3.	Longer is maturity, greater is % price change associated with interest rate change</a:t>
            </a:r>
          </a:p>
          <a:p>
            <a:pPr marL="381000" indent="-381000">
              <a:lnSpc>
                <a:spcPct val="90000"/>
              </a:lnSpc>
              <a:buFontTx/>
              <a:buNone/>
            </a:pPr>
            <a:r>
              <a:rPr lang="en-US" altLang="en-US" sz="2000" dirty="0"/>
              <a:t>4.	Longer is maturity, more return changes with change in interest rate</a:t>
            </a:r>
          </a:p>
          <a:p>
            <a:pPr marL="0" indent="0">
              <a:lnSpc>
                <a:spcPct val="90000"/>
              </a:lnSpc>
              <a:buNone/>
            </a:pPr>
            <a:r>
              <a:rPr lang="en-US" altLang="en-US" sz="2000" dirty="0"/>
              <a:t>5.    Bond with high initial interest rate can still have negative return if </a:t>
            </a:r>
            <a:r>
              <a:rPr lang="en-US" altLang="en-US" sz="2000" i="1" dirty="0" err="1"/>
              <a:t>i</a:t>
            </a:r>
            <a:r>
              <a:rPr lang="en-US" altLang="en-US" sz="2000" dirty="0"/>
              <a:t> </a:t>
            </a:r>
            <a:r>
              <a:rPr lang="en-US" altLang="en-US" sz="2000" dirty="0">
                <a:latin typeface="Symbol" pitchFamily="18" charset="2"/>
              </a:rPr>
              <a:t></a:t>
            </a:r>
          </a:p>
          <a:p>
            <a:pPr marL="0" indent="0">
              <a:lnSpc>
                <a:spcPct val="90000"/>
              </a:lnSpc>
              <a:buNone/>
            </a:pPr>
            <a:endParaRPr lang="en-US" altLang="en-US" sz="2000" dirty="0"/>
          </a:p>
          <a:p>
            <a:pPr marL="381000" indent="-381000">
              <a:lnSpc>
                <a:spcPct val="90000"/>
              </a:lnSpc>
              <a:spcBef>
                <a:spcPct val="50000"/>
              </a:spcBef>
              <a:buFontTx/>
              <a:buNone/>
            </a:pPr>
            <a:r>
              <a:rPr lang="en-US" altLang="en-US" sz="2200" b="1" dirty="0">
                <a:solidFill>
                  <a:schemeClr val="tx2"/>
                </a:solidFill>
              </a:rPr>
              <a:t>Conclusion from Table 2 Analysis</a:t>
            </a:r>
          </a:p>
          <a:p>
            <a:pPr marL="381000" indent="-381000">
              <a:lnSpc>
                <a:spcPct val="90000"/>
              </a:lnSpc>
              <a:spcBef>
                <a:spcPct val="50000"/>
              </a:spcBef>
              <a:buFontTx/>
              <a:buNone/>
            </a:pPr>
            <a:r>
              <a:rPr lang="en-US" altLang="en-US" sz="2200" dirty="0">
                <a:solidFill>
                  <a:schemeClr val="tx2"/>
                </a:solidFill>
              </a:rPr>
              <a:t>Interest-rate risk: the riskiness of an asset’s return that results from  interest-rate changes.</a:t>
            </a:r>
          </a:p>
          <a:p>
            <a:pPr marL="381000" indent="-381000">
              <a:lnSpc>
                <a:spcPct val="90000"/>
              </a:lnSpc>
              <a:spcBef>
                <a:spcPct val="50000"/>
              </a:spcBef>
              <a:buFontTx/>
              <a:buNone/>
            </a:pPr>
            <a:r>
              <a:rPr lang="en-US" altLang="en-US" sz="2000" dirty="0"/>
              <a:t>1.	Prices and returns  for long-term bonds are more volatile than those for shorter-term bonds, longer-term bonds have higher interest-rate risk</a:t>
            </a:r>
          </a:p>
          <a:p>
            <a:pPr marL="0" indent="0">
              <a:lnSpc>
                <a:spcPct val="90000"/>
              </a:lnSpc>
              <a:buNone/>
            </a:pPr>
            <a:r>
              <a:rPr lang="en-US" altLang="en-US" sz="2000" dirty="0"/>
              <a:t>2.    No interest-rate risk for any bond whose maturity equals holding period</a:t>
            </a:r>
          </a:p>
        </p:txBody>
      </p:sp>
      <p:sp>
        <p:nvSpPr>
          <p:cNvPr id="7"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8"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27</a:t>
            </a:fld>
            <a:endParaRPr lang="zh-HK" altLang="en-US" dirty="0"/>
          </a:p>
        </p:txBody>
      </p:sp>
    </p:spTree>
    <p:extLst>
      <p:ext uri="{BB962C8B-B14F-4D97-AF65-F5344CB8AC3E}">
        <p14:creationId xmlns:p14="http://schemas.microsoft.com/office/powerpoint/2010/main" val="91630035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altLang="zh-HK">
                <a:ea typeface="ヒラギノ角ゴ Pro W3" pitchFamily="-84" charset="-128"/>
              </a:rPr>
              <a:t>Reinvestment Risk </a:t>
            </a:r>
          </a:p>
        </p:txBody>
      </p:sp>
      <p:sp>
        <p:nvSpPr>
          <p:cNvPr id="36867" name="Text Placeholder 2"/>
          <p:cNvSpPr>
            <a:spLocks noGrp="1"/>
          </p:cNvSpPr>
          <p:nvPr>
            <p:ph sz="quarter" idx="1"/>
          </p:nvPr>
        </p:nvSpPr>
        <p:spPr/>
        <p:txBody>
          <a:bodyPr/>
          <a:lstStyle/>
          <a:p>
            <a:r>
              <a:rPr lang="en-US" altLang="en-US" sz="2800" dirty="0">
                <a:solidFill>
                  <a:schemeClr val="tx2"/>
                </a:solidFill>
              </a:rPr>
              <a:t>Reinvestment risk: If an investor’s holding period is longer than the term to maturity of the bond, because the proceeds from the short-term bond need to be reinvested at a future interest rate that is uncertain.</a:t>
            </a:r>
            <a:endParaRPr lang="en-US" altLang="en-US" sz="2400" b="1" dirty="0"/>
          </a:p>
          <a:p>
            <a:pPr eaLnBrk="1" hangingPunct="1"/>
            <a:r>
              <a:rPr lang="en-US" altLang="zh-HK" i="1" dirty="0" err="1">
                <a:ea typeface="ヒラギノ角ゴ Pro W3" pitchFamily="-84" charset="-128"/>
              </a:rPr>
              <a:t>i</a:t>
            </a:r>
            <a:r>
              <a:rPr lang="en-US" altLang="zh-HK" dirty="0">
                <a:ea typeface="ヒラギノ角ゴ Pro W3" pitchFamily="-84" charset="-128"/>
              </a:rPr>
              <a:t> at which reinvest uncertain</a:t>
            </a:r>
          </a:p>
          <a:p>
            <a:pPr eaLnBrk="1" hangingPunct="1"/>
            <a:r>
              <a:rPr lang="en-US" altLang="zh-HK" dirty="0">
                <a:ea typeface="ヒラギノ角ゴ Pro W3" pitchFamily="-84" charset="-128"/>
              </a:rPr>
              <a:t>Gain from </a:t>
            </a:r>
            <a:r>
              <a:rPr lang="en-US" altLang="zh-HK" i="1" dirty="0" err="1">
                <a:ea typeface="ヒラギノ角ゴ Pro W3" pitchFamily="-84" charset="-128"/>
              </a:rPr>
              <a:t>i</a:t>
            </a:r>
            <a:r>
              <a:rPr lang="en-US" altLang="zh-HK" dirty="0">
                <a:ea typeface="ヒラギノ角ゴ Pro W3" pitchFamily="-84" charset="-128"/>
              </a:rPr>
              <a:t> </a:t>
            </a:r>
            <a:r>
              <a:rPr lang="en-US" altLang="zh-HK" dirty="0">
                <a:ea typeface="ヒラギノ角ゴ Pro W3" pitchFamily="-84" charset="-128"/>
                <a:sym typeface="Symbol" pitchFamily="18" charset="2"/>
              </a:rPr>
              <a:t>, lose when </a:t>
            </a:r>
            <a:r>
              <a:rPr lang="en-US" altLang="zh-HK" i="1" dirty="0" err="1">
                <a:ea typeface="ヒラギノ角ゴ Pro W3" pitchFamily="-84" charset="-128"/>
                <a:sym typeface="Symbol" pitchFamily="18" charset="2"/>
              </a:rPr>
              <a:t>i</a:t>
            </a:r>
            <a:r>
              <a:rPr lang="en-US" altLang="zh-HK" dirty="0">
                <a:ea typeface="ヒラギノ角ゴ Pro W3" pitchFamily="-84" charset="-128"/>
                <a:sym typeface="Symbol" pitchFamily="18" charset="2"/>
              </a:rPr>
              <a:t> </a:t>
            </a:r>
          </a:p>
        </p:txBody>
      </p:sp>
      <p:sp>
        <p:nvSpPr>
          <p:cNvPr id="8"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9"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28</a:t>
            </a:fld>
            <a:endParaRPr lang="zh-HK" altLang="en-US" dirty="0"/>
          </a:p>
        </p:txBody>
      </p:sp>
    </p:spTree>
    <p:extLst>
      <p:ext uri="{BB962C8B-B14F-4D97-AF65-F5344CB8AC3E}">
        <p14:creationId xmlns:p14="http://schemas.microsoft.com/office/powerpoint/2010/main" val="1323587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5"/>
          <p:cNvSpPr>
            <a:spLocks noGrp="1" noChangeArrowheads="1"/>
          </p:cNvSpPr>
          <p:nvPr>
            <p:ph type="title"/>
          </p:nvPr>
        </p:nvSpPr>
        <p:spPr/>
        <p:txBody>
          <a:bodyPr>
            <a:normAutofit/>
          </a:bodyPr>
          <a:lstStyle/>
          <a:p>
            <a:pPr algn="l" eaLnBrk="1" hangingPunct="1"/>
            <a:r>
              <a:rPr lang="en-US" altLang="zh-CN" dirty="0">
                <a:ea typeface="SimSun" pitchFamily="2" charset="-122"/>
              </a:rPr>
              <a:t>The Bond-Pricing Equation</a:t>
            </a:r>
            <a:endParaRPr lang="en-US" altLang="zh-TW" dirty="0">
              <a:ea typeface="SimSun" pitchFamily="2" charset="-122"/>
            </a:endParaRPr>
          </a:p>
        </p:txBody>
      </p:sp>
      <p:graphicFrame>
        <p:nvGraphicFramePr>
          <p:cNvPr id="11270" name="Object 4"/>
          <p:cNvGraphicFramePr>
            <a:graphicFrameLocks noGrp="1" noChangeAspect="1"/>
          </p:cNvGraphicFramePr>
          <p:nvPr>
            <p:ph idx="1"/>
          </p:nvPr>
        </p:nvGraphicFramePr>
        <p:xfrm>
          <a:off x="1331913" y="1989138"/>
          <a:ext cx="4535487" cy="1644650"/>
        </p:xfrm>
        <a:graphic>
          <a:graphicData uri="http://schemas.openxmlformats.org/presentationml/2006/ole">
            <mc:AlternateContent xmlns:mc="http://schemas.openxmlformats.org/markup-compatibility/2006">
              <mc:Choice xmlns:v="urn:schemas-microsoft-com:vml" Requires="v">
                <p:oleObj spid="_x0000_s3104" name="Equation" r:id="rId3" imgW="2311400" imgH="838200" progId="Equation.3">
                  <p:embed/>
                </p:oleObj>
              </mc:Choice>
              <mc:Fallback>
                <p:oleObj name="Equation" r:id="rId3" imgW="2311400" imgH="838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1989138"/>
                        <a:ext cx="4535487" cy="164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1272" name="Picture 8" descr="28-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0788" y="4797425"/>
            <a:ext cx="1806575"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10"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29</a:t>
            </a:fld>
            <a:endParaRPr lang="zh-HK" altLang="en-US" dirty="0"/>
          </a:p>
        </p:txBody>
      </p:sp>
    </p:spTree>
    <p:extLst>
      <p:ext uri="{BB962C8B-B14F-4D97-AF65-F5344CB8AC3E}">
        <p14:creationId xmlns:p14="http://schemas.microsoft.com/office/powerpoint/2010/main" val="3744209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41195" y="205842"/>
            <a:ext cx="7772400" cy="873968"/>
          </a:xfrm>
        </p:spPr>
        <p:txBody>
          <a:bodyPr>
            <a:noAutofit/>
          </a:bodyPr>
          <a:lstStyle/>
          <a:p>
            <a:r>
              <a:rPr lang="en-US" altLang="en-US" sz="2800" dirty="0"/>
              <a:t>Chapter 3: What do Interest Rates Mean and What is Their Role in Valuation?</a:t>
            </a:r>
          </a:p>
        </p:txBody>
      </p:sp>
      <p:sp>
        <p:nvSpPr>
          <p:cNvPr id="30723" name="Rectangle 3"/>
          <p:cNvSpPr>
            <a:spLocks noGrp="1" noChangeArrowheads="1"/>
          </p:cNvSpPr>
          <p:nvPr>
            <p:ph type="body" idx="1"/>
          </p:nvPr>
        </p:nvSpPr>
        <p:spPr>
          <a:xfrm>
            <a:off x="685800" y="1196752"/>
            <a:ext cx="7772400" cy="5040560"/>
          </a:xfrm>
        </p:spPr>
        <p:txBody>
          <a:bodyPr>
            <a:normAutofit fontScale="92500" lnSpcReduction="10000"/>
          </a:bodyPr>
          <a:lstStyle/>
          <a:p>
            <a:r>
              <a:rPr lang="en-US" altLang="en-US" dirty="0"/>
              <a:t>Interest Rate Fundamentals</a:t>
            </a:r>
          </a:p>
          <a:p>
            <a:r>
              <a:rPr lang="en-US" altLang="en-US" dirty="0"/>
              <a:t>Time value of Money and Interest Rates</a:t>
            </a:r>
          </a:p>
          <a:p>
            <a:r>
              <a:rPr lang="en-US" altLang="en-US" dirty="0"/>
              <a:t>Present Value</a:t>
            </a:r>
          </a:p>
          <a:p>
            <a:r>
              <a:rPr lang="en-US" altLang="en-US" dirty="0"/>
              <a:t>Several measures for interest rates:</a:t>
            </a:r>
          </a:p>
          <a:p>
            <a:pPr lvl="1"/>
            <a:r>
              <a:rPr lang="en-US" altLang="en-US" dirty="0"/>
              <a:t>Yield to Maturity</a:t>
            </a:r>
          </a:p>
          <a:p>
            <a:pPr lvl="2"/>
            <a:r>
              <a:rPr lang="en-US" altLang="en-US" dirty="0"/>
              <a:t>Simple loan</a:t>
            </a:r>
          </a:p>
          <a:p>
            <a:pPr lvl="2"/>
            <a:r>
              <a:rPr lang="en-US" altLang="en-US" dirty="0"/>
              <a:t>Fixed-payment loan</a:t>
            </a:r>
          </a:p>
          <a:p>
            <a:pPr lvl="2"/>
            <a:r>
              <a:rPr lang="en-US" altLang="en-US" dirty="0"/>
              <a:t>Coupon bond</a:t>
            </a:r>
          </a:p>
          <a:p>
            <a:pPr lvl="2"/>
            <a:r>
              <a:rPr lang="en-US" altLang="en-US" dirty="0"/>
              <a:t>Discount bond</a:t>
            </a:r>
          </a:p>
          <a:p>
            <a:pPr lvl="1"/>
            <a:r>
              <a:rPr lang="en-US" altLang="en-US" dirty="0"/>
              <a:t>Current Yield </a:t>
            </a:r>
          </a:p>
          <a:p>
            <a:pPr lvl="1"/>
            <a:r>
              <a:rPr lang="en-US" altLang="en-US" dirty="0"/>
              <a:t>Yield on a Discount Basis</a:t>
            </a:r>
          </a:p>
          <a:p>
            <a:r>
              <a:rPr lang="en-US" altLang="en-US" dirty="0"/>
              <a:t>Relation between Interest Rate and Return</a:t>
            </a:r>
          </a:p>
          <a:p>
            <a:r>
              <a:rPr lang="en-US" altLang="en-US" dirty="0"/>
              <a:t>Real Interest Rate and Nominal Interest Rate</a:t>
            </a: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9"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3</a:t>
            </a:fld>
            <a:endParaRPr lang="zh-HK" altLang="en-US" dirty="0"/>
          </a:p>
        </p:txBody>
      </p:sp>
    </p:spTree>
    <p:extLst>
      <p:ext uri="{BB962C8B-B14F-4D97-AF65-F5344CB8AC3E}">
        <p14:creationId xmlns:p14="http://schemas.microsoft.com/office/powerpoint/2010/main" val="1691482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ChangeArrowheads="1"/>
          </p:cNvSpPr>
          <p:nvPr>
            <p:ph type="title"/>
          </p:nvPr>
        </p:nvSpPr>
        <p:spPr/>
        <p:txBody>
          <a:bodyPr>
            <a:normAutofit/>
          </a:bodyPr>
          <a:lstStyle/>
          <a:p>
            <a:pPr algn="l" eaLnBrk="1" hangingPunct="1"/>
            <a:r>
              <a:rPr lang="en-US" altLang="zh-TW" dirty="0"/>
              <a:t>Exposure to risk</a:t>
            </a:r>
          </a:p>
        </p:txBody>
      </p:sp>
      <p:sp>
        <p:nvSpPr>
          <p:cNvPr id="24582" name="Rectangle 3"/>
          <p:cNvSpPr>
            <a:spLocks noGrp="1" noChangeArrowheads="1"/>
          </p:cNvSpPr>
          <p:nvPr>
            <p:ph type="body" idx="1"/>
          </p:nvPr>
        </p:nvSpPr>
        <p:spPr/>
        <p:txBody>
          <a:bodyPr/>
          <a:lstStyle/>
          <a:p>
            <a:pPr eaLnBrk="1" hangingPunct="1"/>
            <a:r>
              <a:rPr lang="en-US" altLang="zh-TW" sz="2400" dirty="0">
                <a:solidFill>
                  <a:srgbClr val="0000CC"/>
                </a:solidFill>
              </a:rPr>
              <a:t>Interest rate risk:</a:t>
            </a:r>
            <a:r>
              <a:rPr lang="en-US" altLang="zh-TW" sz="2400" dirty="0"/>
              <a:t> No. 1 source of risk, major cause of price volatility in the bond market.</a:t>
            </a:r>
          </a:p>
          <a:p>
            <a:pPr eaLnBrk="1" hangingPunct="1"/>
            <a:r>
              <a:rPr lang="en-US" altLang="zh-TW" sz="2400" dirty="0">
                <a:solidFill>
                  <a:srgbClr val="0000CC"/>
                </a:solidFill>
              </a:rPr>
              <a:t>Purchasing power risk:</a:t>
            </a:r>
            <a:r>
              <a:rPr lang="en-US" altLang="zh-TW" sz="2400" dirty="0"/>
              <a:t> accompanies with inflation. Your return is locked in by the fixed coupon rate on your bond.</a:t>
            </a:r>
          </a:p>
          <a:p>
            <a:pPr eaLnBrk="1" hangingPunct="1"/>
            <a:r>
              <a:rPr lang="en-US" altLang="zh-TW" sz="2400" dirty="0">
                <a:solidFill>
                  <a:srgbClr val="0000CC"/>
                </a:solidFill>
              </a:rPr>
              <a:t>Business/financial/credit risk:</a:t>
            </a:r>
            <a:r>
              <a:rPr lang="en-US" altLang="zh-TW" sz="2400" dirty="0"/>
              <a:t> issuer will default on interest and/or principal payments.</a:t>
            </a:r>
          </a:p>
          <a:p>
            <a:pPr eaLnBrk="1" hangingPunct="1"/>
            <a:r>
              <a:rPr lang="en-US" altLang="zh-TW" sz="2400" dirty="0">
                <a:solidFill>
                  <a:srgbClr val="0000CC"/>
                </a:solidFill>
              </a:rPr>
              <a:t>Liquidity risk:</a:t>
            </a:r>
            <a:r>
              <a:rPr lang="en-US" altLang="zh-TW" sz="2400" dirty="0"/>
              <a:t> a bond will be difficult to unload, at a reasonable price, if your want to sell it.</a:t>
            </a:r>
          </a:p>
          <a:p>
            <a:pPr eaLnBrk="1" hangingPunct="1"/>
            <a:r>
              <a:rPr lang="en-US" altLang="zh-TW" sz="2400" dirty="0">
                <a:solidFill>
                  <a:srgbClr val="0000CC"/>
                </a:solidFill>
              </a:rPr>
              <a:t>Call/prepayment risk:</a:t>
            </a:r>
            <a:r>
              <a:rPr lang="en-US" altLang="zh-TW" sz="2400" dirty="0"/>
              <a:t> a bond will be “called” long before its scheduled maturity date, e.g., big fall of interest rate.</a:t>
            </a:r>
          </a:p>
        </p:txBody>
      </p:sp>
      <p:sp>
        <p:nvSpPr>
          <p:cNvPr id="8"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9"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30</a:t>
            </a:fld>
            <a:endParaRPr lang="zh-HK" altLang="en-US" dirty="0"/>
          </a:p>
        </p:txBody>
      </p:sp>
    </p:spTree>
    <p:extLst>
      <p:ext uri="{BB962C8B-B14F-4D97-AF65-F5344CB8AC3E}">
        <p14:creationId xmlns:p14="http://schemas.microsoft.com/office/powerpoint/2010/main" val="3218886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p:nvPr>
        </p:nvSpPr>
        <p:spPr/>
        <p:txBody>
          <a:bodyPr>
            <a:normAutofit/>
          </a:bodyPr>
          <a:lstStyle/>
          <a:p>
            <a:pPr algn="l" eaLnBrk="1" hangingPunct="1"/>
            <a:r>
              <a:rPr lang="en-US" altLang="zh-CN" dirty="0">
                <a:ea typeface="SimSun" pitchFamily="2" charset="-122"/>
              </a:rPr>
              <a:t>Interest Rate Risk</a:t>
            </a:r>
            <a:endParaRPr lang="en-US" altLang="zh-TW" dirty="0">
              <a:ea typeface="SimSun" pitchFamily="2" charset="-122"/>
            </a:endParaRPr>
          </a:p>
        </p:txBody>
      </p:sp>
      <p:sp>
        <p:nvSpPr>
          <p:cNvPr id="25606" name="Rectangle 3"/>
          <p:cNvSpPr>
            <a:spLocks noGrp="1" noChangeArrowheads="1"/>
          </p:cNvSpPr>
          <p:nvPr>
            <p:ph type="body" idx="1"/>
          </p:nvPr>
        </p:nvSpPr>
        <p:spPr/>
        <p:txBody>
          <a:bodyPr/>
          <a:lstStyle/>
          <a:p>
            <a:pPr eaLnBrk="1" hangingPunct="1">
              <a:lnSpc>
                <a:spcPct val="90000"/>
              </a:lnSpc>
            </a:pPr>
            <a:r>
              <a:rPr lang="en-US" altLang="zh-CN" sz="2400">
                <a:ea typeface="SimSun" pitchFamily="2" charset="-122"/>
              </a:rPr>
              <a:t>Price Risk</a:t>
            </a:r>
          </a:p>
          <a:p>
            <a:pPr lvl="1" eaLnBrk="1" hangingPunct="1">
              <a:lnSpc>
                <a:spcPct val="90000"/>
              </a:lnSpc>
            </a:pPr>
            <a:r>
              <a:rPr lang="en-US" altLang="zh-CN" sz="2400">
                <a:ea typeface="SimSun" pitchFamily="2" charset="-122"/>
              </a:rPr>
              <a:t>Change in price due to changes in interest rates</a:t>
            </a:r>
          </a:p>
          <a:p>
            <a:pPr lvl="1" eaLnBrk="1" hangingPunct="1">
              <a:lnSpc>
                <a:spcPct val="90000"/>
              </a:lnSpc>
            </a:pPr>
            <a:r>
              <a:rPr lang="en-US" altLang="zh-CN" sz="2400">
                <a:ea typeface="SimSun" pitchFamily="2" charset="-122"/>
              </a:rPr>
              <a:t>Long-term bonds have more price risk than short-term bonds</a:t>
            </a:r>
          </a:p>
          <a:p>
            <a:pPr eaLnBrk="1" hangingPunct="1">
              <a:lnSpc>
                <a:spcPct val="90000"/>
              </a:lnSpc>
            </a:pPr>
            <a:r>
              <a:rPr lang="en-US" altLang="zh-CN" sz="2400">
                <a:ea typeface="SimSun" pitchFamily="2" charset="-122"/>
              </a:rPr>
              <a:t>Reinvestment Rate Risk</a:t>
            </a:r>
          </a:p>
          <a:p>
            <a:pPr lvl="1" eaLnBrk="1" hangingPunct="1">
              <a:lnSpc>
                <a:spcPct val="90000"/>
              </a:lnSpc>
            </a:pPr>
            <a:r>
              <a:rPr lang="en-US" altLang="zh-CN" sz="2400">
                <a:ea typeface="SimSun" pitchFamily="2" charset="-122"/>
              </a:rPr>
              <a:t>Uncertainty concerning rates at which cash flows can be reinvested</a:t>
            </a:r>
          </a:p>
          <a:p>
            <a:pPr lvl="1" eaLnBrk="1" hangingPunct="1">
              <a:lnSpc>
                <a:spcPct val="90000"/>
              </a:lnSpc>
            </a:pPr>
            <a:r>
              <a:rPr lang="en-US" altLang="zh-CN" sz="2400">
                <a:ea typeface="SimSun" pitchFamily="2" charset="-122"/>
              </a:rPr>
              <a:t>Short-term bonds have more reinvestment rate risk than long-term bonds</a:t>
            </a:r>
          </a:p>
          <a:p>
            <a:pPr eaLnBrk="1" hangingPunct="1">
              <a:lnSpc>
                <a:spcPct val="90000"/>
              </a:lnSpc>
            </a:pPr>
            <a:endParaRPr lang="en-US" altLang="zh-TW" sz="2400"/>
          </a:p>
        </p:txBody>
      </p:sp>
      <p:sp>
        <p:nvSpPr>
          <p:cNvPr id="8"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9"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31</a:t>
            </a:fld>
            <a:endParaRPr lang="zh-HK" altLang="en-US" dirty="0"/>
          </a:p>
        </p:txBody>
      </p:sp>
    </p:spTree>
    <p:extLst>
      <p:ext uri="{BB962C8B-B14F-4D97-AF65-F5344CB8AC3E}">
        <p14:creationId xmlns:p14="http://schemas.microsoft.com/office/powerpoint/2010/main" val="1659591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ChangeArrowheads="1"/>
          </p:cNvSpPr>
          <p:nvPr>
            <p:ph type="title"/>
          </p:nvPr>
        </p:nvSpPr>
        <p:spPr/>
        <p:txBody>
          <a:bodyPr>
            <a:normAutofit/>
          </a:bodyPr>
          <a:lstStyle/>
          <a:p>
            <a:pPr algn="l" eaLnBrk="1" hangingPunct="1"/>
            <a:r>
              <a:rPr lang="en-US" altLang="zh-CN" dirty="0">
                <a:ea typeface="SimSun" pitchFamily="2" charset="-122"/>
              </a:rPr>
              <a:t>Interest Rate Risk</a:t>
            </a:r>
            <a:endParaRPr lang="en-US" altLang="zh-TW" dirty="0">
              <a:ea typeface="SimSun" pitchFamily="2" charset="-122"/>
            </a:endParaRPr>
          </a:p>
        </p:txBody>
      </p:sp>
      <p:pic>
        <p:nvPicPr>
          <p:cNvPr id="26631" name="Picture 5"/>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539750" y="1412875"/>
            <a:ext cx="8064500" cy="4137025"/>
          </a:xfrm>
          <a:noFill/>
        </p:spPr>
      </p:pic>
      <p:sp>
        <p:nvSpPr>
          <p:cNvPr id="8"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9"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32</a:t>
            </a:fld>
            <a:endParaRPr lang="zh-HK" altLang="en-US" dirty="0"/>
          </a:p>
        </p:txBody>
      </p:sp>
    </p:spTree>
    <p:extLst>
      <p:ext uri="{BB962C8B-B14F-4D97-AF65-F5344CB8AC3E}">
        <p14:creationId xmlns:p14="http://schemas.microsoft.com/office/powerpoint/2010/main" val="36170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Duration (Effective maturity)</a:t>
            </a:r>
          </a:p>
        </p:txBody>
      </p:sp>
      <p:sp>
        <p:nvSpPr>
          <p:cNvPr id="5" name="Content Placeholder 4"/>
          <p:cNvSpPr>
            <a:spLocks noGrp="1"/>
          </p:cNvSpPr>
          <p:nvPr>
            <p:ph sz="quarter" idx="1"/>
          </p:nvPr>
        </p:nvSpPr>
        <p:spPr/>
        <p:txBody>
          <a:bodyPr/>
          <a:lstStyle/>
          <a:p>
            <a:r>
              <a:rPr lang="en-US" dirty="0"/>
              <a:t>Invented by Frederick Macaulay more than 50 years ago.</a:t>
            </a:r>
          </a:p>
          <a:p>
            <a:r>
              <a:rPr lang="en-US" dirty="0"/>
              <a:t>A coupon bond is equivalent to a set of zero-coupon discount bonds.</a:t>
            </a:r>
          </a:p>
          <a:p>
            <a:pPr lvl="1"/>
            <a:r>
              <a:rPr lang="en-US" dirty="0"/>
              <a:t>A 10-year 10% coupon bond (F=$1,000) </a:t>
            </a:r>
          </a:p>
          <a:p>
            <a:endParaRPr lang="en-US" dirty="0"/>
          </a:p>
          <a:p>
            <a:endParaRPr lang="en-US" dirty="0"/>
          </a:p>
          <a:p>
            <a:r>
              <a:rPr lang="en-US" dirty="0"/>
              <a:t>Duration is a weighted average of the maturities of the cash payments.</a:t>
            </a:r>
          </a:p>
          <a:p>
            <a:endParaRPr lang="en-US" dirty="0"/>
          </a:p>
          <a:p>
            <a:endParaRPr lang="en-US" dirty="0"/>
          </a:p>
          <a:p>
            <a:endParaRPr lang="en-US" dirty="0"/>
          </a:p>
          <a:p>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6416" y="76200"/>
            <a:ext cx="690424" cy="986320"/>
          </a:xfrm>
          <a:prstGeom prst="rect">
            <a:avLst/>
          </a:prstGeom>
        </p:spPr>
      </p:pic>
      <p:pic>
        <p:nvPicPr>
          <p:cNvPr id="10" name="Picture 4" descr="G:\MishkinEakins_PPT\MishinEakins_PPT\Art\Ch03\eq031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7704" y="5013176"/>
            <a:ext cx="4536504" cy="950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13"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33</a:t>
            </a:fld>
            <a:endParaRPr lang="zh-HK" altLang="en-US" dirty="0"/>
          </a:p>
        </p:txBody>
      </p:sp>
      <p:pic>
        <p:nvPicPr>
          <p:cNvPr id="3" name="圖片 2">
            <a:extLst>
              <a:ext uri="{FF2B5EF4-FFF2-40B4-BE49-F238E27FC236}">
                <a16:creationId xmlns:a16="http://schemas.microsoft.com/office/drawing/2014/main" id="{41223A97-AC0F-430E-9403-431BF94FE41D}"/>
              </a:ext>
            </a:extLst>
          </p:cNvPr>
          <p:cNvPicPr>
            <a:picLocks noChangeAspect="1"/>
          </p:cNvPicPr>
          <p:nvPr/>
        </p:nvPicPr>
        <p:blipFill rotWithShape="1">
          <a:blip r:embed="rId4"/>
          <a:srcRect l="63387" t="19201" r="9051" b="70999"/>
          <a:stretch/>
        </p:blipFill>
        <p:spPr>
          <a:xfrm>
            <a:off x="1907704" y="2996952"/>
            <a:ext cx="4967798" cy="993560"/>
          </a:xfrm>
          <a:prstGeom prst="rect">
            <a:avLst/>
          </a:prstGeom>
        </p:spPr>
      </p:pic>
    </p:spTree>
    <p:extLst>
      <p:ext uri="{BB962C8B-B14F-4D97-AF65-F5344CB8AC3E}">
        <p14:creationId xmlns:p14="http://schemas.microsoft.com/office/powerpoint/2010/main" val="1053024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Duration</a:t>
            </a:r>
          </a:p>
        </p:txBody>
      </p:sp>
      <p:sp>
        <p:nvSpPr>
          <p:cNvPr id="5" name="Content Placeholder 4"/>
          <p:cNvSpPr>
            <a:spLocks noGrp="1"/>
          </p:cNvSpPr>
          <p:nvPr>
            <p:ph sz="quarter" idx="1"/>
          </p:nvPr>
        </p:nvSpPr>
        <p:spPr/>
        <p:txBody>
          <a:bodyPr/>
          <a:lstStyle/>
          <a:p>
            <a:r>
              <a:rPr lang="en-US" dirty="0"/>
              <a:t>Duration is a measure that incorporate the time of arrival of all cash flows on an asset or liability along with the asset or liability’s maturity date.</a:t>
            </a:r>
          </a:p>
          <a:p>
            <a:r>
              <a:rPr lang="en-US" dirty="0"/>
              <a:t>Duration is less than maturity because in present value terms, most cash flows are received before maturity. </a:t>
            </a:r>
          </a:p>
        </p:txBody>
      </p:sp>
      <p:sp>
        <p:nvSpPr>
          <p:cNvPr id="8"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9"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34</a:t>
            </a:fld>
            <a:endParaRPr lang="zh-HK" altLang="en-US" dirty="0"/>
          </a:p>
        </p:txBody>
      </p:sp>
    </p:spTree>
    <p:extLst>
      <p:ext uri="{BB962C8B-B14F-4D97-AF65-F5344CB8AC3E}">
        <p14:creationId xmlns:p14="http://schemas.microsoft.com/office/powerpoint/2010/main" val="823205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4"/>
          <p:cNvSpPr txBox="1">
            <a:spLocks noChangeArrowheads="1"/>
          </p:cNvSpPr>
          <p:nvPr/>
        </p:nvSpPr>
        <p:spPr bwMode="auto">
          <a:xfrm>
            <a:off x="612648" y="404664"/>
            <a:ext cx="7772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800">
                <a:solidFill>
                  <a:schemeClr val="tx2"/>
                </a:solidFill>
                <a:latin typeface="Arial" charset="0"/>
                <a:ea typeface="ヒラギノ角ゴ Pro W3" charset="0"/>
                <a:cs typeface="ヒラギノ角ゴ Pro W3" charset="0"/>
              </a:defRPr>
            </a:lvl1pPr>
            <a:lvl2pPr marL="742950" indent="-285750">
              <a:defRPr sz="3800">
                <a:solidFill>
                  <a:schemeClr val="tx2"/>
                </a:solidFill>
                <a:latin typeface="Arial" charset="0"/>
                <a:ea typeface="ヒラギノ角ゴ Pro W3" charset="0"/>
                <a:cs typeface="ヒラギノ角ゴ Pro W3" charset="0"/>
              </a:defRPr>
            </a:lvl2pPr>
            <a:lvl3pPr marL="1143000" indent="-228600">
              <a:defRPr sz="3800">
                <a:solidFill>
                  <a:schemeClr val="tx2"/>
                </a:solidFill>
                <a:latin typeface="Arial" charset="0"/>
                <a:ea typeface="ヒラギノ角ゴ Pro W3" charset="0"/>
                <a:cs typeface="ヒラギノ角ゴ Pro W3" charset="0"/>
              </a:defRPr>
            </a:lvl3pPr>
            <a:lvl4pPr marL="1600200" indent="-228600">
              <a:defRPr sz="3800">
                <a:solidFill>
                  <a:schemeClr val="tx2"/>
                </a:solidFill>
                <a:latin typeface="Arial" charset="0"/>
                <a:ea typeface="ヒラギノ角ゴ Pro W3" charset="0"/>
                <a:cs typeface="ヒラギノ角ゴ Pro W3" charset="0"/>
              </a:defRPr>
            </a:lvl4pPr>
            <a:lvl5pPr marL="2057400" indent="-228600">
              <a:defRPr sz="3800">
                <a:solidFill>
                  <a:schemeClr val="tx2"/>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3800">
                <a:solidFill>
                  <a:schemeClr val="tx2"/>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3800">
                <a:solidFill>
                  <a:schemeClr val="tx2"/>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3800">
                <a:solidFill>
                  <a:schemeClr val="tx2"/>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3800">
                <a:solidFill>
                  <a:schemeClr val="tx2"/>
                </a:solidFill>
                <a:latin typeface="Arial" charset="0"/>
                <a:ea typeface="ヒラギノ角ゴ Pro W3" charset="0"/>
                <a:cs typeface="ヒラギノ角ゴ Pro W3" charset="0"/>
              </a:defRPr>
            </a:lvl9pPr>
          </a:lstStyle>
          <a:p>
            <a:pPr>
              <a:defRPr/>
            </a:pPr>
            <a:r>
              <a:rPr lang="en-US" sz="1800" b="1" dirty="0">
                <a:latin typeface="+mj-lt"/>
              </a:rPr>
              <a:t>Table 3.3 </a:t>
            </a:r>
            <a:r>
              <a:rPr lang="en-US" sz="1800" dirty="0">
                <a:latin typeface="+mj-lt"/>
              </a:rPr>
              <a:t>Calculating Duration on a $1,000 Ten-Year 10% Coupon Bond When Its Interest Rate Is 10%</a:t>
            </a:r>
          </a:p>
        </p:txBody>
      </p:sp>
      <p:pic>
        <p:nvPicPr>
          <p:cNvPr id="37892" name="Picture 5" descr="tbl03_03.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196751"/>
            <a:ext cx="7128792" cy="477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9"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35</a:t>
            </a:fld>
            <a:endParaRPr lang="zh-HK" altLang="en-US" dirty="0"/>
          </a:p>
        </p:txBody>
      </p:sp>
    </p:spTree>
    <p:extLst>
      <p:ext uri="{BB962C8B-B14F-4D97-AF65-F5344CB8AC3E}">
        <p14:creationId xmlns:p14="http://schemas.microsoft.com/office/powerpoint/2010/main" val="1976617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Box 4"/>
          <p:cNvSpPr txBox="1">
            <a:spLocks noChangeArrowheads="1"/>
          </p:cNvSpPr>
          <p:nvPr/>
        </p:nvSpPr>
        <p:spPr bwMode="auto">
          <a:xfrm>
            <a:off x="841248" y="332656"/>
            <a:ext cx="7620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800">
                <a:solidFill>
                  <a:schemeClr val="tx2"/>
                </a:solidFill>
                <a:latin typeface="Arial" charset="0"/>
                <a:ea typeface="ヒラギノ角ゴ Pro W3" charset="0"/>
                <a:cs typeface="ヒラギノ角ゴ Pro W3" charset="0"/>
              </a:defRPr>
            </a:lvl1pPr>
            <a:lvl2pPr marL="742950" indent="-285750">
              <a:defRPr sz="3800">
                <a:solidFill>
                  <a:schemeClr val="tx2"/>
                </a:solidFill>
                <a:latin typeface="Arial" charset="0"/>
                <a:ea typeface="ヒラギノ角ゴ Pro W3" charset="0"/>
                <a:cs typeface="ヒラギノ角ゴ Pro W3" charset="0"/>
              </a:defRPr>
            </a:lvl2pPr>
            <a:lvl3pPr marL="1143000" indent="-228600">
              <a:defRPr sz="3800">
                <a:solidFill>
                  <a:schemeClr val="tx2"/>
                </a:solidFill>
                <a:latin typeface="Arial" charset="0"/>
                <a:ea typeface="ヒラギノ角ゴ Pro W3" charset="0"/>
                <a:cs typeface="ヒラギノ角ゴ Pro W3" charset="0"/>
              </a:defRPr>
            </a:lvl3pPr>
            <a:lvl4pPr marL="1600200" indent="-228600">
              <a:defRPr sz="3800">
                <a:solidFill>
                  <a:schemeClr val="tx2"/>
                </a:solidFill>
                <a:latin typeface="Arial" charset="0"/>
                <a:ea typeface="ヒラギノ角ゴ Pro W3" charset="0"/>
                <a:cs typeface="ヒラギノ角ゴ Pro W3" charset="0"/>
              </a:defRPr>
            </a:lvl4pPr>
            <a:lvl5pPr marL="2057400" indent="-228600">
              <a:defRPr sz="3800">
                <a:solidFill>
                  <a:schemeClr val="tx2"/>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3800">
                <a:solidFill>
                  <a:schemeClr val="tx2"/>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3800">
                <a:solidFill>
                  <a:schemeClr val="tx2"/>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3800">
                <a:solidFill>
                  <a:schemeClr val="tx2"/>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3800">
                <a:solidFill>
                  <a:schemeClr val="tx2"/>
                </a:solidFill>
                <a:latin typeface="Arial" charset="0"/>
                <a:ea typeface="ヒラギノ角ゴ Pro W3" charset="0"/>
                <a:cs typeface="ヒラギノ角ゴ Pro W3" charset="0"/>
              </a:defRPr>
            </a:lvl9pPr>
          </a:lstStyle>
          <a:p>
            <a:pPr>
              <a:defRPr/>
            </a:pPr>
            <a:r>
              <a:rPr lang="en-US" sz="2000" b="1" dirty="0">
                <a:latin typeface="+mn-lt"/>
              </a:rPr>
              <a:t>Table 3.4 </a:t>
            </a:r>
            <a:r>
              <a:rPr lang="en-US" sz="2000" dirty="0">
                <a:latin typeface="+mn-lt"/>
              </a:rPr>
              <a:t>Calculating Duration on a $1,000 Ten-Year 10% Coupon Bond When Its Interest Rate Is 20%</a:t>
            </a:r>
          </a:p>
        </p:txBody>
      </p:sp>
      <p:pic>
        <p:nvPicPr>
          <p:cNvPr id="38916" name="Picture 5" descr="tbl03_04.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340768"/>
            <a:ext cx="7534454"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9"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36</a:t>
            </a:fld>
            <a:endParaRPr lang="zh-HK" altLang="en-US" dirty="0"/>
          </a:p>
        </p:txBody>
      </p:sp>
    </p:spTree>
    <p:extLst>
      <p:ext uri="{BB962C8B-B14F-4D97-AF65-F5344CB8AC3E}">
        <p14:creationId xmlns:p14="http://schemas.microsoft.com/office/powerpoint/2010/main" val="2395591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a:xfrm>
            <a:off x="428625" y="285750"/>
            <a:ext cx="8229600" cy="785813"/>
          </a:xfrm>
        </p:spPr>
        <p:txBody>
          <a:bodyPr/>
          <a:lstStyle/>
          <a:p>
            <a:pPr eaLnBrk="1" hangingPunct="1"/>
            <a:r>
              <a:rPr lang="en-US"/>
              <a:t>Properties of Duration</a:t>
            </a:r>
          </a:p>
        </p:txBody>
      </p:sp>
      <p:pic>
        <p:nvPicPr>
          <p:cNvPr id="66564" name="Picture 4" descr="Table4-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428750"/>
            <a:ext cx="7921625"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5" descr="Table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3500438"/>
            <a:ext cx="4103687"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6" name="TextBox 5"/>
          <p:cNvSpPr txBox="1">
            <a:spLocks noChangeArrowheads="1"/>
          </p:cNvSpPr>
          <p:nvPr/>
        </p:nvSpPr>
        <p:spPr bwMode="auto">
          <a:xfrm>
            <a:off x="500063" y="1071563"/>
            <a:ext cx="550068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folHlink"/>
                </a:solidFill>
                <a:latin typeface="Times New Roman" pitchFamily="18" charset="0"/>
                <a:ea typeface="宋体" pitchFamily="2" charset="-122"/>
                <a:sym typeface="Wingdings" pitchFamily="2" charset="2"/>
              </a:defRPr>
            </a:lvl1pPr>
            <a:lvl2pPr marL="742950" indent="-285750">
              <a:defRPr sz="2400">
                <a:solidFill>
                  <a:schemeClr val="folHlink"/>
                </a:solidFill>
                <a:latin typeface="Times New Roman" pitchFamily="18" charset="0"/>
                <a:ea typeface="宋体" pitchFamily="2" charset="-122"/>
                <a:sym typeface="Wingdings" pitchFamily="2" charset="2"/>
              </a:defRPr>
            </a:lvl2pPr>
            <a:lvl3pPr marL="1143000" indent="-228600">
              <a:defRPr sz="2400">
                <a:solidFill>
                  <a:schemeClr val="folHlink"/>
                </a:solidFill>
                <a:latin typeface="Times New Roman" pitchFamily="18" charset="0"/>
                <a:ea typeface="宋体" pitchFamily="2" charset="-122"/>
                <a:sym typeface="Wingdings" pitchFamily="2" charset="2"/>
              </a:defRPr>
            </a:lvl3pPr>
            <a:lvl4pPr marL="1600200" indent="-228600">
              <a:defRPr sz="2400">
                <a:solidFill>
                  <a:schemeClr val="folHlink"/>
                </a:solidFill>
                <a:latin typeface="Times New Roman" pitchFamily="18" charset="0"/>
                <a:ea typeface="宋体" pitchFamily="2" charset="-122"/>
                <a:sym typeface="Wingdings" pitchFamily="2" charset="2"/>
              </a:defRPr>
            </a:lvl4pPr>
            <a:lvl5pPr marL="2057400" indent="-228600">
              <a:defRPr sz="2400">
                <a:solidFill>
                  <a:schemeClr val="folHlink"/>
                </a:solidFill>
                <a:latin typeface="Times New Roman" pitchFamily="18" charset="0"/>
                <a:ea typeface="宋体" pitchFamily="2" charset="-122"/>
                <a:sym typeface="Wingdings" pitchFamily="2" charset="2"/>
              </a:defRPr>
            </a:lvl5pPr>
            <a:lvl6pPr marL="2514600" indent="-228600" eaLnBrk="0" fontAlgn="base" hangingPunct="0">
              <a:lnSpc>
                <a:spcPct val="90000"/>
              </a:lnSpc>
              <a:spcBef>
                <a:spcPct val="20000"/>
              </a:spcBef>
              <a:spcAft>
                <a:spcPct val="0"/>
              </a:spcAft>
              <a:buClr>
                <a:schemeClr val="tx1"/>
              </a:buClr>
              <a:buSzPct val="60000"/>
              <a:buFont typeface="Monotype Sorts" pitchFamily="2" charset="2"/>
              <a:defRPr sz="2400">
                <a:solidFill>
                  <a:schemeClr val="folHlink"/>
                </a:solidFill>
                <a:latin typeface="Times New Roman" pitchFamily="18" charset="0"/>
                <a:ea typeface="宋体" pitchFamily="2" charset="-122"/>
                <a:sym typeface="Wingdings" pitchFamily="2" charset="2"/>
              </a:defRPr>
            </a:lvl6pPr>
            <a:lvl7pPr marL="2971800" indent="-228600" eaLnBrk="0" fontAlgn="base" hangingPunct="0">
              <a:lnSpc>
                <a:spcPct val="90000"/>
              </a:lnSpc>
              <a:spcBef>
                <a:spcPct val="20000"/>
              </a:spcBef>
              <a:spcAft>
                <a:spcPct val="0"/>
              </a:spcAft>
              <a:buClr>
                <a:schemeClr val="tx1"/>
              </a:buClr>
              <a:buSzPct val="60000"/>
              <a:buFont typeface="Monotype Sorts" pitchFamily="2" charset="2"/>
              <a:defRPr sz="2400">
                <a:solidFill>
                  <a:schemeClr val="folHlink"/>
                </a:solidFill>
                <a:latin typeface="Times New Roman" pitchFamily="18" charset="0"/>
                <a:ea typeface="宋体" pitchFamily="2" charset="-122"/>
                <a:sym typeface="Wingdings" pitchFamily="2" charset="2"/>
              </a:defRPr>
            </a:lvl7pPr>
            <a:lvl8pPr marL="3429000" indent="-228600" eaLnBrk="0" fontAlgn="base" hangingPunct="0">
              <a:lnSpc>
                <a:spcPct val="90000"/>
              </a:lnSpc>
              <a:spcBef>
                <a:spcPct val="20000"/>
              </a:spcBef>
              <a:spcAft>
                <a:spcPct val="0"/>
              </a:spcAft>
              <a:buClr>
                <a:schemeClr val="tx1"/>
              </a:buClr>
              <a:buSzPct val="60000"/>
              <a:buFont typeface="Monotype Sorts" pitchFamily="2" charset="2"/>
              <a:defRPr sz="2400">
                <a:solidFill>
                  <a:schemeClr val="folHlink"/>
                </a:solidFill>
                <a:latin typeface="Times New Roman" pitchFamily="18" charset="0"/>
                <a:ea typeface="宋体" pitchFamily="2" charset="-122"/>
                <a:sym typeface="Wingdings" pitchFamily="2" charset="2"/>
              </a:defRPr>
            </a:lvl8pPr>
            <a:lvl9pPr marL="3886200" indent="-228600" eaLnBrk="0" fontAlgn="base" hangingPunct="0">
              <a:lnSpc>
                <a:spcPct val="90000"/>
              </a:lnSpc>
              <a:spcBef>
                <a:spcPct val="20000"/>
              </a:spcBef>
              <a:spcAft>
                <a:spcPct val="0"/>
              </a:spcAft>
              <a:buClr>
                <a:schemeClr val="tx1"/>
              </a:buClr>
              <a:buSzPct val="60000"/>
              <a:buFont typeface="Monotype Sorts" pitchFamily="2" charset="2"/>
              <a:defRPr sz="2400">
                <a:solidFill>
                  <a:schemeClr val="folHlink"/>
                </a:solidFill>
                <a:latin typeface="Times New Roman" pitchFamily="18" charset="0"/>
                <a:ea typeface="宋体" pitchFamily="2" charset="-122"/>
                <a:sym typeface="Wingdings" pitchFamily="2" charset="2"/>
              </a:defRPr>
            </a:lvl9pPr>
          </a:lstStyle>
          <a:p>
            <a:r>
              <a:rPr lang="en-US">
                <a:solidFill>
                  <a:schemeClr val="tx1"/>
                </a:solidFill>
              </a:rPr>
              <a:t>Assume: initial yield is 9%</a:t>
            </a:r>
          </a:p>
        </p:txBody>
      </p:sp>
      <p:sp>
        <p:nvSpPr>
          <p:cNvPr id="66567" name="TextBox 6"/>
          <p:cNvSpPr txBox="1">
            <a:spLocks noChangeArrowheads="1"/>
          </p:cNvSpPr>
          <p:nvPr/>
        </p:nvSpPr>
        <p:spPr bwMode="auto">
          <a:xfrm>
            <a:off x="5429250" y="4071938"/>
            <a:ext cx="350043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folHlink"/>
                </a:solidFill>
                <a:latin typeface="Times New Roman" pitchFamily="18" charset="0"/>
                <a:ea typeface="宋体" pitchFamily="2" charset="-122"/>
                <a:sym typeface="Wingdings" pitchFamily="2" charset="2"/>
              </a:defRPr>
            </a:lvl1pPr>
            <a:lvl2pPr marL="742950" indent="-285750">
              <a:defRPr sz="2400">
                <a:solidFill>
                  <a:schemeClr val="folHlink"/>
                </a:solidFill>
                <a:latin typeface="Times New Roman" pitchFamily="18" charset="0"/>
                <a:ea typeface="宋体" pitchFamily="2" charset="-122"/>
                <a:sym typeface="Wingdings" pitchFamily="2" charset="2"/>
              </a:defRPr>
            </a:lvl2pPr>
            <a:lvl3pPr marL="1143000" indent="-228600">
              <a:defRPr sz="2400">
                <a:solidFill>
                  <a:schemeClr val="folHlink"/>
                </a:solidFill>
                <a:latin typeface="Times New Roman" pitchFamily="18" charset="0"/>
                <a:ea typeface="宋体" pitchFamily="2" charset="-122"/>
                <a:sym typeface="Wingdings" pitchFamily="2" charset="2"/>
              </a:defRPr>
            </a:lvl3pPr>
            <a:lvl4pPr marL="1600200" indent="-228600">
              <a:defRPr sz="2400">
                <a:solidFill>
                  <a:schemeClr val="folHlink"/>
                </a:solidFill>
                <a:latin typeface="Times New Roman" pitchFamily="18" charset="0"/>
                <a:ea typeface="宋体" pitchFamily="2" charset="-122"/>
                <a:sym typeface="Wingdings" pitchFamily="2" charset="2"/>
              </a:defRPr>
            </a:lvl4pPr>
            <a:lvl5pPr marL="2057400" indent="-228600">
              <a:defRPr sz="2400">
                <a:solidFill>
                  <a:schemeClr val="folHlink"/>
                </a:solidFill>
                <a:latin typeface="Times New Roman" pitchFamily="18" charset="0"/>
                <a:ea typeface="宋体" pitchFamily="2" charset="-122"/>
                <a:sym typeface="Wingdings" pitchFamily="2" charset="2"/>
              </a:defRPr>
            </a:lvl5pPr>
            <a:lvl6pPr marL="2514600" indent="-228600" eaLnBrk="0" fontAlgn="base" hangingPunct="0">
              <a:lnSpc>
                <a:spcPct val="90000"/>
              </a:lnSpc>
              <a:spcBef>
                <a:spcPct val="20000"/>
              </a:spcBef>
              <a:spcAft>
                <a:spcPct val="0"/>
              </a:spcAft>
              <a:buClr>
                <a:schemeClr val="tx1"/>
              </a:buClr>
              <a:buSzPct val="60000"/>
              <a:buFont typeface="Monotype Sorts" pitchFamily="2" charset="2"/>
              <a:defRPr sz="2400">
                <a:solidFill>
                  <a:schemeClr val="folHlink"/>
                </a:solidFill>
                <a:latin typeface="Times New Roman" pitchFamily="18" charset="0"/>
                <a:ea typeface="宋体" pitchFamily="2" charset="-122"/>
                <a:sym typeface="Wingdings" pitchFamily="2" charset="2"/>
              </a:defRPr>
            </a:lvl6pPr>
            <a:lvl7pPr marL="2971800" indent="-228600" eaLnBrk="0" fontAlgn="base" hangingPunct="0">
              <a:lnSpc>
                <a:spcPct val="90000"/>
              </a:lnSpc>
              <a:spcBef>
                <a:spcPct val="20000"/>
              </a:spcBef>
              <a:spcAft>
                <a:spcPct val="0"/>
              </a:spcAft>
              <a:buClr>
                <a:schemeClr val="tx1"/>
              </a:buClr>
              <a:buSzPct val="60000"/>
              <a:buFont typeface="Monotype Sorts" pitchFamily="2" charset="2"/>
              <a:defRPr sz="2400">
                <a:solidFill>
                  <a:schemeClr val="folHlink"/>
                </a:solidFill>
                <a:latin typeface="Times New Roman" pitchFamily="18" charset="0"/>
                <a:ea typeface="宋体" pitchFamily="2" charset="-122"/>
                <a:sym typeface="Wingdings" pitchFamily="2" charset="2"/>
              </a:defRPr>
            </a:lvl7pPr>
            <a:lvl8pPr marL="3429000" indent="-228600" eaLnBrk="0" fontAlgn="base" hangingPunct="0">
              <a:lnSpc>
                <a:spcPct val="90000"/>
              </a:lnSpc>
              <a:spcBef>
                <a:spcPct val="20000"/>
              </a:spcBef>
              <a:spcAft>
                <a:spcPct val="0"/>
              </a:spcAft>
              <a:buClr>
                <a:schemeClr val="tx1"/>
              </a:buClr>
              <a:buSzPct val="60000"/>
              <a:buFont typeface="Monotype Sorts" pitchFamily="2" charset="2"/>
              <a:defRPr sz="2400">
                <a:solidFill>
                  <a:schemeClr val="folHlink"/>
                </a:solidFill>
                <a:latin typeface="Times New Roman" pitchFamily="18" charset="0"/>
                <a:ea typeface="宋体" pitchFamily="2" charset="-122"/>
                <a:sym typeface="Wingdings" pitchFamily="2" charset="2"/>
              </a:defRPr>
            </a:lvl8pPr>
            <a:lvl9pPr marL="3886200" indent="-228600" eaLnBrk="0" fontAlgn="base" hangingPunct="0">
              <a:lnSpc>
                <a:spcPct val="90000"/>
              </a:lnSpc>
              <a:spcBef>
                <a:spcPct val="20000"/>
              </a:spcBef>
              <a:spcAft>
                <a:spcPct val="0"/>
              </a:spcAft>
              <a:buClr>
                <a:schemeClr val="tx1"/>
              </a:buClr>
              <a:buSzPct val="60000"/>
              <a:buFont typeface="Monotype Sorts" pitchFamily="2" charset="2"/>
              <a:defRPr sz="2400">
                <a:solidFill>
                  <a:schemeClr val="folHlink"/>
                </a:solidFill>
                <a:latin typeface="Times New Roman" pitchFamily="18" charset="0"/>
                <a:ea typeface="宋体" pitchFamily="2" charset="-122"/>
                <a:sym typeface="Wingdings" pitchFamily="2" charset="2"/>
              </a:defRPr>
            </a:lvl9pPr>
          </a:lstStyle>
          <a:p>
            <a:r>
              <a:rPr lang="en-US"/>
              <a:t>Modified duration of a 25-year 9% coupon bond at various yield levels</a:t>
            </a:r>
          </a:p>
        </p:txBody>
      </p:sp>
      <p:sp>
        <p:nvSpPr>
          <p:cNvPr id="66568" name="Left Arrow 7"/>
          <p:cNvSpPr>
            <a:spLocks noChangeArrowheads="1"/>
          </p:cNvSpPr>
          <p:nvPr/>
        </p:nvSpPr>
        <p:spPr bwMode="auto">
          <a:xfrm>
            <a:off x="4500563" y="4572000"/>
            <a:ext cx="571500" cy="46038"/>
          </a:xfrm>
          <a:prstGeom prst="leftArrow">
            <a:avLst>
              <a:gd name="adj1" fmla="val 50000"/>
              <a:gd name="adj2" fmla="val 4965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lIns="90488" tIns="44450" rIns="90488" bIns="44450"/>
          <a:lstStyle/>
          <a:p>
            <a:pPr marL="342900" indent="-342900"/>
            <a:endParaRPr lang="en-US"/>
          </a:p>
        </p:txBody>
      </p:sp>
      <p:sp>
        <p:nvSpPr>
          <p:cNvPr id="66569" name="Left Arrow 8"/>
          <p:cNvSpPr>
            <a:spLocks noChangeArrowheads="1"/>
          </p:cNvSpPr>
          <p:nvPr/>
        </p:nvSpPr>
        <p:spPr bwMode="auto">
          <a:xfrm>
            <a:off x="4572000" y="4429125"/>
            <a:ext cx="928688" cy="71438"/>
          </a:xfrm>
          <a:prstGeom prst="leftArrow">
            <a:avLst>
              <a:gd name="adj1" fmla="val 50000"/>
              <a:gd name="adj2" fmla="val 50014"/>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pPr marL="342900" indent="-342900"/>
            <a:endParaRPr lang="en-US"/>
          </a:p>
        </p:txBody>
      </p:sp>
      <p:sp>
        <p:nvSpPr>
          <p:cNvPr id="12"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13"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37</a:t>
            </a:fld>
            <a:endParaRPr lang="zh-HK" altLang="en-US" dirty="0"/>
          </a:p>
        </p:txBody>
      </p:sp>
    </p:spTree>
    <p:extLst>
      <p:ext uri="{BB962C8B-B14F-4D97-AF65-F5344CB8AC3E}">
        <p14:creationId xmlns:p14="http://schemas.microsoft.com/office/powerpoint/2010/main" val="82338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zh-HK" dirty="0">
                <a:ea typeface="ヒラギノ角ゴ Pro W3" pitchFamily="-84" charset="-128"/>
              </a:rPr>
              <a:t>Key facts about duration</a:t>
            </a:r>
          </a:p>
        </p:txBody>
      </p:sp>
      <p:sp>
        <p:nvSpPr>
          <p:cNvPr id="39939" name="Text Placeholder 2"/>
          <p:cNvSpPr>
            <a:spLocks noGrp="1"/>
          </p:cNvSpPr>
          <p:nvPr>
            <p:ph sz="quarter" idx="1"/>
          </p:nvPr>
        </p:nvSpPr>
        <p:spPr>
          <a:xfrm>
            <a:off x="457200" y="1412776"/>
            <a:ext cx="8382000" cy="4392488"/>
          </a:xfrm>
        </p:spPr>
        <p:txBody>
          <a:bodyPr>
            <a:normAutofit/>
          </a:bodyPr>
          <a:lstStyle/>
          <a:p>
            <a:pPr marL="586105" indent="-514350">
              <a:buFontTx/>
              <a:buAutoNum type="arabicPeriod"/>
            </a:pPr>
            <a:r>
              <a:rPr lang="en-US" altLang="zh-HK" dirty="0">
                <a:ea typeface="ヒラギノ角ゴ Pro W3" pitchFamily="-84" charset="-128"/>
              </a:rPr>
              <a:t>All else equal, when the maturity of a bond lengthens, the duration rises as well</a:t>
            </a:r>
          </a:p>
          <a:p>
            <a:pPr marL="586105" indent="-514350">
              <a:buFontTx/>
              <a:buAutoNum type="arabicPeriod"/>
            </a:pPr>
            <a:r>
              <a:rPr lang="en-US" altLang="zh-HK" dirty="0">
                <a:ea typeface="ヒラギノ角ゴ Pro W3" pitchFamily="-84" charset="-128"/>
              </a:rPr>
              <a:t>All else equal, when interest rates rise, the duration of a coupon bond fall</a:t>
            </a:r>
          </a:p>
          <a:p>
            <a:pPr marL="514350" indent="-514350">
              <a:buFontTx/>
              <a:buAutoNum type="arabicPeriod"/>
            </a:pPr>
            <a:r>
              <a:rPr lang="en-US" altLang="zh-HK" dirty="0">
                <a:ea typeface="ヒラギノ角ゴ Pro W3" pitchFamily="-84" charset="-128"/>
              </a:rPr>
              <a:t>The higher the coupon rate on the bond, the shorter the duration of the bond</a:t>
            </a:r>
          </a:p>
          <a:p>
            <a:pPr marL="514350" indent="-514350">
              <a:buFontTx/>
              <a:buAutoNum type="arabicPeriod"/>
            </a:pPr>
            <a:r>
              <a:rPr lang="en-US" altLang="zh-HK" dirty="0">
                <a:ea typeface="ヒラギノ角ゴ Pro W3" pitchFamily="-84" charset="-128"/>
              </a:rPr>
              <a:t>Duration is additive: the duration of a portfolio of securities is the weighted-average of the durations of the individual securities, with the weights equaling the proportion of the portfolio invested in each security</a:t>
            </a:r>
          </a:p>
        </p:txBody>
      </p:sp>
      <p:sp>
        <p:nvSpPr>
          <p:cNvPr id="8"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9"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38</a:t>
            </a:fld>
            <a:endParaRPr lang="zh-HK" altLang="en-US" dirty="0"/>
          </a:p>
        </p:txBody>
      </p:sp>
    </p:spTree>
    <p:extLst>
      <p:ext uri="{BB962C8B-B14F-4D97-AF65-F5344CB8AC3E}">
        <p14:creationId xmlns:p14="http://schemas.microsoft.com/office/powerpoint/2010/main" val="2952555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altLang="zh-HK">
                <a:ea typeface="ヒラギノ角ゴ Pro W3" pitchFamily="-84" charset="-128"/>
              </a:rPr>
              <a:t>Duration and Interest-Rate Risk</a:t>
            </a:r>
          </a:p>
        </p:txBody>
      </p:sp>
      <p:sp>
        <p:nvSpPr>
          <p:cNvPr id="41987" name="Text Placeholder 2"/>
          <p:cNvSpPr>
            <a:spLocks noGrp="1"/>
          </p:cNvSpPr>
          <p:nvPr>
            <p:ph sz="quarter" idx="1"/>
          </p:nvPr>
        </p:nvSpPr>
        <p:spPr>
          <a:xfrm>
            <a:off x="609600" y="3048000"/>
            <a:ext cx="7929563" cy="1295400"/>
          </a:xfrm>
        </p:spPr>
        <p:txBody>
          <a:bodyPr/>
          <a:lstStyle/>
          <a:p>
            <a:pPr eaLnBrk="1" hangingPunct="1"/>
            <a:r>
              <a:rPr lang="en-US" altLang="zh-HK" i="1" dirty="0" err="1">
                <a:ea typeface="ヒラギノ角ゴ Pro W3" pitchFamily="-84" charset="-128"/>
              </a:rPr>
              <a:t>i</a:t>
            </a:r>
            <a:r>
              <a:rPr lang="en-US" altLang="zh-HK" dirty="0">
                <a:ea typeface="ヒラギノ角ゴ Pro W3" pitchFamily="-84" charset="-128"/>
              </a:rPr>
              <a:t> </a:t>
            </a:r>
            <a:r>
              <a:rPr lang="en-US" altLang="zh-HK" dirty="0">
                <a:ea typeface="ヒラギノ角ゴ Pro W3" pitchFamily="-84" charset="-128"/>
                <a:sym typeface="Symbol" pitchFamily="18" charset="2"/>
              </a:rPr>
              <a:t> 10% to 11%:</a:t>
            </a:r>
          </a:p>
          <a:p>
            <a:pPr lvl="1" eaLnBrk="1" hangingPunct="1">
              <a:buFont typeface="Arial" pitchFamily="34" charset="0"/>
              <a:buChar char="─"/>
            </a:pPr>
            <a:r>
              <a:rPr lang="en-US" altLang="zh-HK" dirty="0">
                <a:ea typeface="ヒラギノ角ゴ Pro W3" pitchFamily="-84" charset="-128"/>
              </a:rPr>
              <a:t>Table 3.3, </a:t>
            </a:r>
            <a:r>
              <a:rPr lang="en-US" altLang="zh-HK" dirty="0">
                <a:ea typeface="ヒラギノ角ゴ Pro W3" pitchFamily="-84" charset="-128"/>
                <a:sym typeface="Symbol" pitchFamily="18" charset="2"/>
              </a:rPr>
              <a:t>10% coupon bond, DUR is 6.76 years</a:t>
            </a:r>
          </a:p>
        </p:txBody>
      </p:sp>
      <p:pic>
        <p:nvPicPr>
          <p:cNvPr id="41988" name="Picture 2" descr="G:\MishkinEakins_PPT\MishinEakins_PPT\Art\Ch03\eq031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1606410"/>
            <a:ext cx="3240360" cy="69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3" descr="G:\MishkinEakins_PPT\MishinEakins_PPT\Art\Ch03\eq031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4363481"/>
            <a:ext cx="3516486" cy="1041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11"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39</a:t>
            </a:fld>
            <a:endParaRPr lang="zh-HK" altLang="en-US" dirty="0"/>
          </a:p>
        </p:txBody>
      </p:sp>
    </p:spTree>
    <p:extLst>
      <p:ext uri="{BB962C8B-B14F-4D97-AF65-F5344CB8AC3E}">
        <p14:creationId xmlns:p14="http://schemas.microsoft.com/office/powerpoint/2010/main" val="1702140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67544" y="404664"/>
            <a:ext cx="8229600" cy="684312"/>
          </a:xfrm>
        </p:spPr>
        <p:txBody>
          <a:bodyPr/>
          <a:lstStyle/>
          <a:p>
            <a:r>
              <a:rPr lang="en-US" altLang="en-US" dirty="0"/>
              <a:t>Interest Rate Fundamentals</a:t>
            </a:r>
          </a:p>
        </p:txBody>
      </p:sp>
      <p:sp>
        <p:nvSpPr>
          <p:cNvPr id="34819" name="Rectangle 3"/>
          <p:cNvSpPr>
            <a:spLocks noGrp="1" noChangeArrowheads="1"/>
          </p:cNvSpPr>
          <p:nvPr>
            <p:ph type="body" idx="1"/>
          </p:nvPr>
        </p:nvSpPr>
        <p:spPr>
          <a:xfrm>
            <a:off x="539552" y="1268760"/>
            <a:ext cx="8299648" cy="5055840"/>
          </a:xfrm>
        </p:spPr>
        <p:txBody>
          <a:bodyPr>
            <a:normAutofit fontScale="92500" lnSpcReduction="20000"/>
          </a:bodyPr>
          <a:lstStyle/>
          <a:p>
            <a:r>
              <a:rPr lang="en-US" altLang="en-US" dirty="0"/>
              <a:t>Nominal Interest Rates: the interest rate actually observed in financial markets</a:t>
            </a:r>
          </a:p>
          <a:p>
            <a:pPr lvl="1"/>
            <a:r>
              <a:rPr lang="en-US" altLang="en-US" dirty="0"/>
              <a:t>Directly affect the value (price) of most securities traded in the market</a:t>
            </a:r>
          </a:p>
          <a:p>
            <a:pPr lvl="1"/>
            <a:r>
              <a:rPr lang="en-US" altLang="en-US" dirty="0"/>
              <a:t>Compound interest: interest earned on an investment is reinvested</a:t>
            </a:r>
          </a:p>
          <a:p>
            <a:pPr lvl="1"/>
            <a:r>
              <a:rPr lang="en-US" altLang="en-US" dirty="0"/>
              <a:t>Simple interest: interest earned on an investment is not reinvested</a:t>
            </a:r>
          </a:p>
          <a:p>
            <a:r>
              <a:rPr lang="en-US" altLang="en-US" dirty="0"/>
              <a:t>Calculation of Simple Interest</a:t>
            </a:r>
          </a:p>
          <a:p>
            <a:pPr lvl="1"/>
            <a:r>
              <a:rPr lang="en-US" altLang="en-US" dirty="0"/>
              <a:t>Example: $1,000 to invest for a period of two years at 12% (simple interest), then how much you will get in the following two years?</a:t>
            </a:r>
          </a:p>
          <a:p>
            <a:pPr lvl="2"/>
            <a:r>
              <a:rPr lang="en-US" altLang="en-US" dirty="0"/>
              <a:t>$1,000+$1,000*12%+$1,000*12%=$1,240</a:t>
            </a:r>
          </a:p>
          <a:p>
            <a:r>
              <a:rPr lang="en-US" altLang="en-US" dirty="0"/>
              <a:t>Calculation of compound Interest</a:t>
            </a:r>
          </a:p>
          <a:p>
            <a:pPr lvl="1"/>
            <a:r>
              <a:rPr lang="en-US" altLang="en-US" dirty="0"/>
              <a:t>Example: $1,000 to invest for a period of two years at 12% (compound interest), then how much you will get in the following two years?</a:t>
            </a:r>
          </a:p>
          <a:p>
            <a:pPr lvl="2"/>
            <a:r>
              <a:rPr lang="en-US" altLang="en-US" dirty="0"/>
              <a:t>$1,000+1,000*12%+($1,000+$1,000*12%)*12%</a:t>
            </a:r>
          </a:p>
          <a:p>
            <a:pPr lvl="2">
              <a:buFontTx/>
              <a:buNone/>
            </a:pPr>
            <a:r>
              <a:rPr lang="en-US" altLang="en-US" dirty="0"/>
              <a:t>=$1,000[1+2*12%+12%</a:t>
            </a:r>
            <a:r>
              <a:rPr lang="en-US" altLang="en-US" baseline="30000" dirty="0"/>
              <a:t>2</a:t>
            </a:r>
            <a:r>
              <a:rPr lang="en-US" altLang="en-US" dirty="0"/>
              <a:t>]=$1,000*(1.12)</a:t>
            </a:r>
            <a:r>
              <a:rPr lang="en-US" altLang="en-US" baseline="30000" dirty="0"/>
              <a:t>2</a:t>
            </a:r>
            <a:r>
              <a:rPr lang="en-US" altLang="en-US" dirty="0"/>
              <a:t>=$1,254.40</a:t>
            </a:r>
          </a:p>
          <a:p>
            <a:pPr lvl="1"/>
            <a:endParaRPr lang="en-US" altLang="en-US" dirty="0"/>
          </a:p>
        </p:txBody>
      </p:sp>
      <p:sp>
        <p:nvSpPr>
          <p:cNvPr id="7"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8"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4</a:t>
            </a:fld>
            <a:endParaRPr lang="zh-HK" altLang="en-US" dirty="0"/>
          </a:p>
        </p:txBody>
      </p:sp>
    </p:spTree>
    <p:extLst>
      <p:ext uri="{BB962C8B-B14F-4D97-AF65-F5344CB8AC3E}">
        <p14:creationId xmlns:p14="http://schemas.microsoft.com/office/powerpoint/2010/main" val="1311472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normAutofit fontScale="90000"/>
          </a:bodyPr>
          <a:lstStyle/>
          <a:p>
            <a:pPr eaLnBrk="1" hangingPunct="1"/>
            <a:r>
              <a:rPr lang="en-US" altLang="zh-HK">
                <a:ea typeface="ヒラギノ角ゴ Pro W3" pitchFamily="-84" charset="-128"/>
              </a:rPr>
              <a:t>Duration and </a:t>
            </a:r>
            <a:br>
              <a:rPr lang="en-US" altLang="zh-HK">
                <a:ea typeface="ヒラギノ角ゴ Pro W3" pitchFamily="-84" charset="-128"/>
              </a:rPr>
            </a:br>
            <a:r>
              <a:rPr lang="en-US" altLang="zh-HK">
                <a:ea typeface="ヒラギノ角ゴ Pro W3" pitchFamily="-84" charset="-128"/>
              </a:rPr>
              <a:t>Interest-Rate Risk (cont.)</a:t>
            </a:r>
          </a:p>
        </p:txBody>
      </p:sp>
      <p:sp>
        <p:nvSpPr>
          <p:cNvPr id="43011" name="Text Placeholder 2"/>
          <p:cNvSpPr>
            <a:spLocks noGrp="1"/>
          </p:cNvSpPr>
          <p:nvPr>
            <p:ph sz="quarter" idx="1"/>
          </p:nvPr>
        </p:nvSpPr>
        <p:spPr>
          <a:xfrm>
            <a:off x="457200" y="1447800"/>
            <a:ext cx="7929563" cy="5005536"/>
          </a:xfrm>
        </p:spPr>
        <p:txBody>
          <a:bodyPr/>
          <a:lstStyle/>
          <a:p>
            <a:pPr eaLnBrk="1" hangingPunct="1"/>
            <a:r>
              <a:rPr lang="en-US" altLang="zh-HK" i="1" dirty="0" err="1">
                <a:ea typeface="ヒラギノ角ゴ Pro W3" pitchFamily="-84" charset="-128"/>
              </a:rPr>
              <a:t>i</a:t>
            </a:r>
            <a:r>
              <a:rPr lang="en-US" altLang="zh-HK" dirty="0">
                <a:ea typeface="ヒラギノ角ゴ Pro W3" pitchFamily="-84" charset="-128"/>
              </a:rPr>
              <a:t> </a:t>
            </a:r>
            <a:r>
              <a:rPr lang="en-US" altLang="zh-HK" dirty="0">
                <a:ea typeface="ヒラギノ角ゴ Pro W3" pitchFamily="-84" charset="-128"/>
                <a:sym typeface="Symbol" pitchFamily="18" charset="2"/>
              </a:rPr>
              <a:t> 10% to 11%:</a:t>
            </a:r>
          </a:p>
          <a:p>
            <a:pPr lvl="1">
              <a:buFont typeface="Arial" pitchFamily="34" charset="0"/>
              <a:buChar char="─"/>
            </a:pPr>
            <a:r>
              <a:rPr lang="en-US" altLang="zh-HK" dirty="0">
                <a:ea typeface="ヒラギノ角ゴ Pro W3" pitchFamily="-84" charset="-128"/>
              </a:rPr>
              <a:t>Coupon bond with </a:t>
            </a:r>
            <a:r>
              <a:rPr lang="en-US" altLang="zh-HK" i="1" dirty="0">
                <a:ea typeface="ヒラギノ角ゴ Pro W3" pitchFamily="-84" charset="-128"/>
              </a:rPr>
              <a:t>DUR </a:t>
            </a:r>
            <a:r>
              <a:rPr lang="en-US" altLang="zh-HK" dirty="0">
                <a:latin typeface="Symbol" pitchFamily="18" charset="2"/>
                <a:ea typeface="ヒラギノ角ゴ Pro W3" pitchFamily="-84" charset="-128"/>
              </a:rPr>
              <a:t>=</a:t>
            </a:r>
            <a:r>
              <a:rPr lang="en-US" altLang="zh-HK" dirty="0">
                <a:ea typeface="ヒラギノ角ゴ Pro W3" pitchFamily="-84" charset="-128"/>
              </a:rPr>
              <a:t> 5.72 years</a:t>
            </a:r>
          </a:p>
          <a:p>
            <a:pPr>
              <a:buFont typeface="Arial" pitchFamily="34" charset="0"/>
              <a:buChar char="─"/>
            </a:pPr>
            <a:endParaRPr lang="en-US" altLang="zh-HK" dirty="0">
              <a:ea typeface="ヒラギノ角ゴ Pro W3" pitchFamily="-84" charset="-128"/>
            </a:endParaRPr>
          </a:p>
          <a:p>
            <a:pPr>
              <a:buFont typeface="Arial" pitchFamily="34" charset="0"/>
              <a:buChar char="─"/>
            </a:pPr>
            <a:endParaRPr lang="en-US" altLang="zh-HK" dirty="0">
              <a:ea typeface="ヒラギノ角ゴ Pro W3" pitchFamily="-84" charset="-128"/>
            </a:endParaRPr>
          </a:p>
          <a:p>
            <a:pPr>
              <a:buFont typeface="Arial" pitchFamily="34" charset="0"/>
              <a:buChar char="─"/>
            </a:pPr>
            <a:endParaRPr lang="en-US" altLang="zh-HK" dirty="0">
              <a:ea typeface="ヒラギノ角ゴ Pro W3" pitchFamily="-84" charset="-128"/>
            </a:endParaRPr>
          </a:p>
          <a:p>
            <a:r>
              <a:rPr lang="en-US" altLang="zh-HK" dirty="0">
                <a:ea typeface="ヒラギノ角ゴ Pro W3" pitchFamily="-84" charset="-128"/>
              </a:rPr>
              <a:t>The greater the duration of a security, the greater the percentage change in the market value of the security for a given change in interest rates</a:t>
            </a:r>
          </a:p>
          <a:p>
            <a:r>
              <a:rPr lang="en-US" altLang="zh-HK" dirty="0">
                <a:ea typeface="ヒラギノ角ゴ Pro W3" pitchFamily="-84" charset="-128"/>
              </a:rPr>
              <a:t>Therefore, the greater the duration of a security, the greater its interest-rate risk</a:t>
            </a:r>
          </a:p>
        </p:txBody>
      </p:sp>
      <p:pic>
        <p:nvPicPr>
          <p:cNvPr id="43012" name="Picture 3" descr="G:\MishkinEakins_PPT\MishinEakins_PPT\Art\Ch03\eq031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3248" y="2458513"/>
            <a:ext cx="3505572" cy="1026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10"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40</a:t>
            </a:fld>
            <a:endParaRPr lang="zh-HK" altLang="en-US" dirty="0"/>
          </a:p>
        </p:txBody>
      </p:sp>
    </p:spTree>
    <p:extLst>
      <p:ext uri="{BB962C8B-B14F-4D97-AF65-F5344CB8AC3E}">
        <p14:creationId xmlns:p14="http://schemas.microsoft.com/office/powerpoint/2010/main" val="1336096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Duration</a:t>
            </a:r>
            <a:endParaRPr lang="en-US" dirty="0"/>
          </a:p>
        </p:txBody>
      </p:sp>
      <p:sp>
        <p:nvSpPr>
          <p:cNvPr id="3" name="Content Placeholder 2"/>
          <p:cNvSpPr>
            <a:spLocks noGrp="1"/>
          </p:cNvSpPr>
          <p:nvPr>
            <p:ph idx="1"/>
          </p:nvPr>
        </p:nvSpPr>
        <p:spPr/>
        <p:txBody>
          <a:bodyPr>
            <a:normAutofit/>
          </a:bodyPr>
          <a:lstStyle/>
          <a:p>
            <a:r>
              <a:rPr lang="en-US" dirty="0"/>
              <a:t>It is a measurement of how long, in years, it takes for the price of a bond to be repaid by its internal cash flows. </a:t>
            </a:r>
            <a:br>
              <a:rPr lang="en-US" dirty="0"/>
            </a:br>
            <a:br>
              <a:rPr lang="en-US" dirty="0"/>
            </a:br>
            <a:r>
              <a:rPr lang="en-US" b="1" dirty="0"/>
              <a:t>1. Zero-Coupon Bond</a:t>
            </a:r>
            <a:r>
              <a:rPr lang="en-US" dirty="0"/>
              <a:t> – Duration is equal to its time to maturity. </a:t>
            </a:r>
            <a:br>
              <a:rPr lang="en-US" dirty="0"/>
            </a:br>
            <a:br>
              <a:rPr lang="en-US" dirty="0"/>
            </a:br>
            <a:r>
              <a:rPr lang="en-US" b="1" dirty="0"/>
              <a:t>2. Vanilla Bond</a:t>
            </a:r>
            <a:r>
              <a:rPr lang="en-US" dirty="0"/>
              <a:t> - Duration will always be less than its time to maturity. </a:t>
            </a: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9"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41</a:t>
            </a:fld>
            <a:endParaRPr lang="zh-HK" altLang="en-US" dirty="0"/>
          </a:p>
        </p:txBody>
      </p:sp>
    </p:spTree>
    <p:extLst>
      <p:ext uri="{BB962C8B-B14F-4D97-AF65-F5344CB8AC3E}">
        <p14:creationId xmlns:p14="http://schemas.microsoft.com/office/powerpoint/2010/main" val="1622504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Duration of a Zero-Coupon Bond</a:t>
            </a:r>
            <a:r>
              <a:rPr lang="en-US" dirty="0"/>
              <a:t> </a:t>
            </a:r>
          </a:p>
        </p:txBody>
      </p:sp>
      <p:sp>
        <p:nvSpPr>
          <p:cNvPr id="3" name="Content Placeholder 2"/>
          <p:cNvSpPr>
            <a:spLocks noGrp="1"/>
          </p:cNvSpPr>
          <p:nvPr>
            <p:ph idx="1"/>
          </p:nvPr>
        </p:nvSpPr>
        <p:spPr/>
        <p:txBody>
          <a:bodyPr/>
          <a:lstStyle/>
          <a:p>
            <a:endParaRPr lang="en-US" dirty="0"/>
          </a:p>
        </p:txBody>
      </p:sp>
      <p:pic>
        <p:nvPicPr>
          <p:cNvPr id="1026" name="Picture 2" descr="http://i.investopedia.com/inv/tutorials/site/advancedbond/duration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5" y="2373312"/>
            <a:ext cx="5182912" cy="2922588"/>
          </a:xfrm>
          <a:prstGeom prst="rect">
            <a:avLst/>
          </a:prstGeom>
          <a:noFill/>
          <a:extLst>
            <a:ext uri="{909E8E84-426E-40DD-AFC4-6F175D3DCCD1}">
              <a14:hiddenFill xmlns:a14="http://schemas.microsoft.com/office/drawing/2010/main">
                <a:solidFill>
                  <a:srgbClr val="FFFFFF"/>
                </a:solidFill>
              </a14:hiddenFill>
            </a:ext>
          </a:extLst>
        </p:spPr>
      </p:pic>
      <p:sp>
        <p:nvSpPr>
          <p:cNvPr id="7"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10"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42</a:t>
            </a:fld>
            <a:endParaRPr lang="zh-HK" altLang="en-US" dirty="0"/>
          </a:p>
        </p:txBody>
      </p:sp>
    </p:spTree>
    <p:extLst>
      <p:ext uri="{BB962C8B-B14F-4D97-AF65-F5344CB8AC3E}">
        <p14:creationId xmlns:p14="http://schemas.microsoft.com/office/powerpoint/2010/main" val="1676440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Duration of a Vanilla Bond</a:t>
            </a:r>
            <a:r>
              <a:rPr lang="en-US" dirty="0"/>
              <a:t> </a:t>
            </a:r>
          </a:p>
        </p:txBody>
      </p:sp>
      <p:pic>
        <p:nvPicPr>
          <p:cNvPr id="2050" name="Picture 2" descr="http://i.investopedia.com/inv/tutorials/site/advancedbond/duration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1524" y="2449512"/>
            <a:ext cx="4308247" cy="2741613"/>
          </a:xfrm>
          <a:prstGeom prst="rect">
            <a:avLst/>
          </a:prstGeom>
          <a:noFill/>
          <a:extLst>
            <a:ext uri="{909E8E84-426E-40DD-AFC4-6F175D3DCCD1}">
              <a14:hiddenFill xmlns:a14="http://schemas.microsoft.com/office/drawing/2010/main">
                <a:solidFill>
                  <a:srgbClr val="FFFFFF"/>
                </a:solidFill>
              </a14:hiddenFill>
            </a:ext>
          </a:extLst>
        </p:spPr>
      </p:pic>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43</a:t>
            </a:fld>
            <a:endParaRPr lang="zh-HK" altLang="en-US" dirty="0"/>
          </a:p>
        </p:txBody>
      </p:sp>
    </p:spTree>
    <p:extLst>
      <p:ext uri="{BB962C8B-B14F-4D97-AF65-F5344CB8AC3E}">
        <p14:creationId xmlns:p14="http://schemas.microsoft.com/office/powerpoint/2010/main" val="1396686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Factors Affecting Duration</a:t>
            </a:r>
            <a:endParaRPr lang="en-US" dirty="0"/>
          </a:p>
        </p:txBody>
      </p:sp>
      <p:pic>
        <p:nvPicPr>
          <p:cNvPr id="3074" name="Picture 2" descr="http://i.investopedia.com/inv/tutorials/site/advancedbond/duration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350" y="1825625"/>
            <a:ext cx="2857500" cy="157162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i.investopedia.com/inv/tutorials/site/advancedbond/duration4.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9550" y="1690689"/>
            <a:ext cx="2143125" cy="185737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i.investopedia.com/inv/tutorials/site/advancedbond/duration6.gif"/>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2962275" y="4063206"/>
            <a:ext cx="2909265" cy="2156619"/>
          </a:xfrm>
          <a:prstGeom prst="rect">
            <a:avLst/>
          </a:prstGeom>
          <a:noFill/>
          <a:extLst>
            <a:ext uri="{909E8E84-426E-40DD-AFC4-6F175D3DCCD1}">
              <a14:hiddenFill xmlns:a14="http://schemas.microsoft.com/office/drawing/2010/main">
                <a:solidFill>
                  <a:srgbClr val="FFFFFF"/>
                </a:solidFill>
              </a14:hiddenFill>
            </a:ext>
          </a:extLst>
        </p:spPr>
      </p:pic>
      <p:sp>
        <p:nvSpPr>
          <p:cNvPr id="8"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9"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44</a:t>
            </a:fld>
            <a:endParaRPr lang="zh-HK" altLang="en-US" dirty="0"/>
          </a:p>
        </p:txBody>
      </p:sp>
    </p:spTree>
    <p:extLst>
      <p:ext uri="{BB962C8B-B14F-4D97-AF65-F5344CB8AC3E}">
        <p14:creationId xmlns:p14="http://schemas.microsoft.com/office/powerpoint/2010/main" val="601761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dirty="0"/>
              <a:t>Present Value</a:t>
            </a:r>
          </a:p>
        </p:txBody>
      </p:sp>
      <p:sp>
        <p:nvSpPr>
          <p:cNvPr id="28675" name="Rectangle 3"/>
          <p:cNvSpPr>
            <a:spLocks noGrp="1" noChangeArrowheads="1"/>
          </p:cNvSpPr>
          <p:nvPr>
            <p:ph type="body" idx="1"/>
          </p:nvPr>
        </p:nvSpPr>
        <p:spPr>
          <a:xfrm>
            <a:off x="611560" y="1196752"/>
            <a:ext cx="8227640" cy="4968552"/>
          </a:xfrm>
        </p:spPr>
        <p:txBody>
          <a:bodyPr>
            <a:normAutofit fontScale="92500" lnSpcReduction="20000"/>
          </a:bodyPr>
          <a:lstStyle/>
          <a:p>
            <a:pPr>
              <a:buFontTx/>
              <a:buNone/>
            </a:pPr>
            <a:r>
              <a:rPr lang="en-US" altLang="en-US" dirty="0"/>
              <a:t>Present value (present discounted value): </a:t>
            </a:r>
            <a:r>
              <a:rPr lang="en-US" altLang="en-US" sz="2000" dirty="0"/>
              <a:t>a dollar paid to you in the future is less valuable to you than a dollar paid to you today.</a:t>
            </a:r>
          </a:p>
          <a:p>
            <a:pPr lvl="1"/>
            <a:r>
              <a:rPr lang="en-US" altLang="en-US" dirty="0"/>
              <a:t>Let’s assume you just hit the $20 million jackpot in the New York State Lottery, which promise you a payment of $1 million for the next 20 years. You are clearly excited for sure, but if you need all the money now, will they pay you $20 million? (we assume today you will get the first 1 million)</a:t>
            </a:r>
          </a:p>
          <a:p>
            <a:pPr lvl="1"/>
            <a:r>
              <a:rPr lang="en-US" altLang="en-US" dirty="0"/>
              <a:t>No. </a:t>
            </a:r>
          </a:p>
          <a:p>
            <a:pPr lvl="1"/>
            <a:r>
              <a:rPr lang="en-US" altLang="en-US" dirty="0"/>
              <a:t>Let’s assume the interest rate is 10%, so</a:t>
            </a:r>
          </a:p>
          <a:p>
            <a:pPr lvl="1"/>
            <a:r>
              <a:rPr lang="en-US" altLang="en-US" dirty="0"/>
              <a:t>First year:      $1 million</a:t>
            </a:r>
          </a:p>
          <a:p>
            <a:pPr lvl="1"/>
            <a:r>
              <a:rPr lang="en-US" altLang="en-US" dirty="0"/>
              <a:t>Second year: 1/(1+0.1)=$0.909 million</a:t>
            </a:r>
          </a:p>
          <a:p>
            <a:pPr lvl="1"/>
            <a:r>
              <a:rPr lang="en-US" altLang="en-US" dirty="0"/>
              <a:t>Third year:    1/(1+0.1)</a:t>
            </a:r>
            <a:r>
              <a:rPr lang="en-US" altLang="en-US" baseline="30000" dirty="0"/>
              <a:t>2</a:t>
            </a:r>
            <a:r>
              <a:rPr lang="en-US" altLang="en-US" dirty="0"/>
              <a:t>=$0.826 million</a:t>
            </a:r>
          </a:p>
          <a:p>
            <a:pPr lvl="1"/>
            <a:r>
              <a:rPr lang="en-US" altLang="en-US" dirty="0"/>
              <a:t>…..</a:t>
            </a:r>
          </a:p>
          <a:p>
            <a:pPr lvl="1"/>
            <a:r>
              <a:rPr lang="en-US" altLang="en-US" dirty="0"/>
              <a:t>Tenth year: 1/(1+0.1)</a:t>
            </a:r>
            <a:r>
              <a:rPr lang="en-US" altLang="en-US" baseline="30000" dirty="0"/>
              <a:t>9</a:t>
            </a:r>
            <a:r>
              <a:rPr lang="en-US" altLang="en-US" dirty="0"/>
              <a:t>=$0.424 million</a:t>
            </a:r>
          </a:p>
          <a:p>
            <a:pPr lvl="1"/>
            <a:r>
              <a:rPr lang="en-US" altLang="en-US" dirty="0"/>
              <a:t> Total Present Value: $9.4 million</a:t>
            </a:r>
          </a:p>
          <a:p>
            <a:r>
              <a:rPr lang="en-US" altLang="en-US" dirty="0"/>
              <a:t>Present value decreases as Interest rates increase</a:t>
            </a: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9"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5</a:t>
            </a:fld>
            <a:endParaRPr lang="zh-HK" altLang="en-US" dirty="0"/>
          </a:p>
        </p:txBody>
      </p:sp>
    </p:spTree>
    <p:extLst>
      <p:ext uri="{BB962C8B-B14F-4D97-AF65-F5344CB8AC3E}">
        <p14:creationId xmlns:p14="http://schemas.microsoft.com/office/powerpoint/2010/main" val="3638326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4" descr="ex03_01.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503" y="476672"/>
            <a:ext cx="8857325"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8"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6</a:t>
            </a:fld>
            <a:endParaRPr lang="zh-HK" altLang="en-US" dirty="0"/>
          </a:p>
        </p:txBody>
      </p:sp>
    </p:spTree>
    <p:extLst>
      <p:ext uri="{BB962C8B-B14F-4D97-AF65-F5344CB8AC3E}">
        <p14:creationId xmlns:p14="http://schemas.microsoft.com/office/powerpoint/2010/main" val="2141033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zh-HK"/>
              <a:t>Present Value Applications</a:t>
            </a:r>
            <a:endParaRPr lang="en-US" altLang="zh-HK" dirty="0"/>
          </a:p>
        </p:txBody>
      </p:sp>
      <p:sp>
        <p:nvSpPr>
          <p:cNvPr id="11267" name="Text Placeholder 2"/>
          <p:cNvSpPr>
            <a:spLocks noGrp="1"/>
          </p:cNvSpPr>
          <p:nvPr>
            <p:ph sz="quarter" idx="1"/>
          </p:nvPr>
        </p:nvSpPr>
        <p:spPr/>
        <p:txBody>
          <a:bodyPr/>
          <a:lstStyle/>
          <a:p>
            <a:r>
              <a:rPr lang="en-US" altLang="zh-HK" dirty="0"/>
              <a:t>There are four basic types of credit instruments which incorporate present value concepts:</a:t>
            </a:r>
          </a:p>
        </p:txBody>
      </p:sp>
      <p:graphicFrame>
        <p:nvGraphicFramePr>
          <p:cNvPr id="4" name="Diagram 3"/>
          <p:cNvGraphicFramePr/>
          <p:nvPr>
            <p:extLst>
              <p:ext uri="{D42A27DB-BD31-4B8C-83A1-F6EECF244321}">
                <p14:modId xmlns:p14="http://schemas.microsoft.com/office/powerpoint/2010/main" val="1694689037"/>
              </p:ext>
            </p:extLst>
          </p:nvPr>
        </p:nvGraphicFramePr>
        <p:xfrm>
          <a:off x="1331640" y="2283222"/>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10"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7</a:t>
            </a:fld>
            <a:endParaRPr lang="zh-HK" altLang="en-US" dirty="0"/>
          </a:p>
        </p:txBody>
      </p:sp>
    </p:spTree>
    <p:extLst>
      <p:ext uri="{BB962C8B-B14F-4D97-AF65-F5344CB8AC3E}">
        <p14:creationId xmlns:p14="http://schemas.microsoft.com/office/powerpoint/2010/main" val="3928587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051"/>
          <p:cNvSpPr>
            <a:spLocks noGrp="1" noChangeArrowheads="1"/>
          </p:cNvSpPr>
          <p:nvPr>
            <p:ph type="body" idx="1"/>
          </p:nvPr>
        </p:nvSpPr>
        <p:spPr>
          <a:xfrm>
            <a:off x="685800" y="1371600"/>
            <a:ext cx="7772400" cy="4953000"/>
          </a:xfrm>
        </p:spPr>
        <p:txBody>
          <a:bodyPr/>
          <a:lstStyle/>
          <a:p>
            <a:r>
              <a:rPr lang="en-US" altLang="en-US" dirty="0"/>
              <a:t>Yield to maturity: </a:t>
            </a:r>
            <a:r>
              <a:rPr lang="en-US" altLang="en-US" sz="2000" dirty="0"/>
              <a:t>the interest rate that equates the present value of payments received from a debt instrument with its value today.</a:t>
            </a:r>
          </a:p>
          <a:p>
            <a:endParaRPr lang="en-US" altLang="en-US" sz="2000" dirty="0"/>
          </a:p>
          <a:p>
            <a:r>
              <a:rPr lang="en-US" altLang="en-US" dirty="0"/>
              <a:t>Current yield: </a:t>
            </a:r>
            <a:r>
              <a:rPr lang="en-US" altLang="en-US" sz="2000" dirty="0"/>
              <a:t>the yearly coupon payment divided by the price of the security</a:t>
            </a:r>
            <a:r>
              <a:rPr lang="en-US" altLang="en-US" dirty="0"/>
              <a:t>.</a:t>
            </a:r>
          </a:p>
          <a:p>
            <a:endParaRPr lang="en-US" altLang="en-US" dirty="0"/>
          </a:p>
          <a:p>
            <a:r>
              <a:rPr lang="en-US" altLang="en-US" dirty="0"/>
              <a:t>Yield on a discount basis: </a:t>
            </a:r>
            <a:r>
              <a:rPr lang="en-US" altLang="en-US" sz="2000" dirty="0"/>
              <a:t>very close to the calculation of discount rate.</a:t>
            </a:r>
            <a:endParaRPr lang="en-US" altLang="en-US" dirty="0"/>
          </a:p>
        </p:txBody>
      </p:sp>
      <p:sp>
        <p:nvSpPr>
          <p:cNvPr id="32772" name="Rectangle 2052"/>
          <p:cNvSpPr>
            <a:spLocks noGrp="1" noChangeArrowheads="1"/>
          </p:cNvSpPr>
          <p:nvPr>
            <p:ph type="title"/>
          </p:nvPr>
        </p:nvSpPr>
        <p:spPr>
          <a:noFill/>
          <a:ln/>
        </p:spPr>
        <p:txBody>
          <a:bodyPr/>
          <a:lstStyle/>
          <a:p>
            <a:r>
              <a:rPr lang="en-US" altLang="en-US"/>
              <a:t>Several Measures of Interest Rates</a:t>
            </a: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8</a:t>
            </a:fld>
            <a:endParaRPr lang="zh-HK" altLang="en-US" dirty="0"/>
          </a:p>
        </p:txBody>
      </p:sp>
    </p:spTree>
    <p:extLst>
      <p:ext uri="{BB962C8B-B14F-4D97-AF65-F5344CB8AC3E}">
        <p14:creationId xmlns:p14="http://schemas.microsoft.com/office/powerpoint/2010/main" val="1063416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normAutofit/>
          </a:bodyPr>
          <a:lstStyle/>
          <a:p>
            <a:r>
              <a:rPr lang="en-US" altLang="zh-HK" dirty="0">
                <a:ea typeface="ヒラギノ角ゴ Pro W3" pitchFamily="-84" charset="-128"/>
              </a:rPr>
              <a:t>Yield to Maturity: Simple Loan</a:t>
            </a:r>
          </a:p>
        </p:txBody>
      </p:sp>
      <p:graphicFrame>
        <p:nvGraphicFramePr>
          <p:cNvPr id="13316" name="Object 3"/>
          <p:cNvGraphicFramePr>
            <a:graphicFrameLocks noChangeAspect="1"/>
          </p:cNvGraphicFramePr>
          <p:nvPr>
            <p:extLst>
              <p:ext uri="{D42A27DB-BD31-4B8C-83A1-F6EECF244321}">
                <p14:modId xmlns:p14="http://schemas.microsoft.com/office/powerpoint/2010/main" val="3535388875"/>
              </p:ext>
            </p:extLst>
          </p:nvPr>
        </p:nvGraphicFramePr>
        <p:xfrm>
          <a:off x="683568" y="3068960"/>
          <a:ext cx="5768071" cy="1471720"/>
        </p:xfrm>
        <a:graphic>
          <a:graphicData uri="http://schemas.openxmlformats.org/presentationml/2006/ole">
            <mc:AlternateContent xmlns:mc="http://schemas.openxmlformats.org/markup-compatibility/2006">
              <mc:Choice xmlns:v="urn:schemas-microsoft-com:vml" Requires="v">
                <p:oleObj spid="_x0000_s5149" name="Document" r:id="rId3" imgW="6062800" imgH="1502990" progId="Word.Document.8">
                  <p:embed/>
                </p:oleObj>
              </mc:Choice>
              <mc:Fallback>
                <p:oleObj name="Document" r:id="rId3" imgW="6062800" imgH="150299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3068960"/>
                        <a:ext cx="5768071" cy="1471720"/>
                      </a:xfrm>
                      <a:prstGeom prst="rect">
                        <a:avLst/>
                      </a:prstGeom>
                      <a:noFill/>
                      <a:ln>
                        <a:noFill/>
                      </a:ln>
                    </p:spPr>
                  </p:pic>
                </p:oleObj>
              </mc:Fallback>
            </mc:AlternateContent>
          </a:graphicData>
        </a:graphic>
      </p:graphicFrame>
      <p:sp>
        <p:nvSpPr>
          <p:cNvPr id="5" name="Rectangle 4"/>
          <p:cNvSpPr/>
          <p:nvPr/>
        </p:nvSpPr>
        <p:spPr>
          <a:xfrm>
            <a:off x="578787" y="1268760"/>
            <a:ext cx="8136904" cy="1754326"/>
          </a:xfrm>
          <a:prstGeom prst="rect">
            <a:avLst/>
          </a:prstGeom>
        </p:spPr>
        <p:txBody>
          <a:bodyPr wrap="square">
            <a:spAutoFit/>
          </a:bodyPr>
          <a:lstStyle/>
          <a:p>
            <a:pPr>
              <a:spcBef>
                <a:spcPct val="50000"/>
              </a:spcBef>
              <a:buFontTx/>
              <a:buAutoNum type="arabicPeriod"/>
            </a:pPr>
            <a:r>
              <a:rPr lang="en-US" altLang="en-US" dirty="0"/>
              <a:t> </a:t>
            </a:r>
            <a:r>
              <a:rPr lang="en-US" altLang="en-US" sz="2400" dirty="0">
                <a:solidFill>
                  <a:schemeClr val="tx2"/>
                </a:solidFill>
                <a:latin typeface="Times New Roman" pitchFamily="18" charset="0"/>
              </a:rPr>
              <a:t>Simple loan: the lender provides the borrower with an amount of funds that must be repaid to the lender at the maturity date, along with an additional payment for the interest.</a:t>
            </a:r>
          </a:p>
          <a:p>
            <a:pPr>
              <a:spcBef>
                <a:spcPct val="50000"/>
              </a:spcBef>
            </a:pPr>
            <a:r>
              <a:rPr lang="en-US" altLang="en-US" sz="2400" dirty="0">
                <a:solidFill>
                  <a:schemeClr val="tx2"/>
                </a:solidFill>
                <a:latin typeface="Times New Roman" pitchFamily="18" charset="0"/>
              </a:rPr>
              <a:t>Simple loan of $100 at 10% interest</a:t>
            </a:r>
            <a:endParaRPr lang="en-US" sz="2400" dirty="0">
              <a:solidFill>
                <a:schemeClr val="tx2"/>
              </a:solidFill>
              <a:latin typeface="Times New Roman" pitchFamily="18" charset="0"/>
            </a:endParaRPr>
          </a:p>
        </p:txBody>
      </p:sp>
      <p:sp>
        <p:nvSpPr>
          <p:cNvPr id="10" name="Rectangle 16"/>
          <p:cNvSpPr>
            <a:spLocks noChangeArrowheads="1"/>
          </p:cNvSpPr>
          <p:nvPr/>
        </p:nvSpPr>
        <p:spPr bwMode="auto">
          <a:xfrm>
            <a:off x="539552" y="4437112"/>
            <a:ext cx="7772400"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indent="3175">
              <a:spcBef>
                <a:spcPct val="20000"/>
              </a:spcBef>
              <a:buChar char="•"/>
              <a:tabLst>
                <a:tab pos="346075" algn="l"/>
                <a:tab pos="1544638" algn="ctr"/>
                <a:tab pos="2397125" algn="ctr"/>
                <a:tab pos="2854325" algn="ctr"/>
                <a:tab pos="3311525" algn="l"/>
              </a:tabLst>
              <a:defRPr sz="2400">
                <a:solidFill>
                  <a:schemeClr val="tx1"/>
                </a:solidFill>
                <a:latin typeface="Times"/>
              </a:defRPr>
            </a:lvl1pPr>
            <a:lvl2pPr marL="746125" indent="-285750">
              <a:spcBef>
                <a:spcPct val="20000"/>
              </a:spcBef>
              <a:buChar char="–"/>
              <a:tabLst>
                <a:tab pos="346075" algn="l"/>
                <a:tab pos="1544638" algn="ctr"/>
                <a:tab pos="2397125" algn="ctr"/>
                <a:tab pos="2854325" algn="ctr"/>
                <a:tab pos="3311525" algn="l"/>
              </a:tabLst>
              <a:defRPr sz="2000">
                <a:solidFill>
                  <a:schemeClr val="tx1"/>
                </a:solidFill>
                <a:latin typeface="Times"/>
              </a:defRPr>
            </a:lvl2pPr>
            <a:lvl3pPr marL="1143000" indent="-228600">
              <a:spcBef>
                <a:spcPct val="20000"/>
              </a:spcBef>
              <a:buChar char="•"/>
              <a:tabLst>
                <a:tab pos="346075" algn="l"/>
                <a:tab pos="1544638" algn="ctr"/>
                <a:tab pos="2397125" algn="ctr"/>
                <a:tab pos="2854325" algn="ctr"/>
                <a:tab pos="3311525" algn="l"/>
              </a:tabLst>
              <a:defRPr sz="1900">
                <a:solidFill>
                  <a:schemeClr val="tx1"/>
                </a:solidFill>
                <a:latin typeface="Times"/>
              </a:defRPr>
            </a:lvl3pPr>
            <a:lvl4pPr marL="1600200" indent="-228600">
              <a:spcBef>
                <a:spcPct val="20000"/>
              </a:spcBef>
              <a:buChar char="–"/>
              <a:tabLst>
                <a:tab pos="346075" algn="l"/>
                <a:tab pos="1544638" algn="ctr"/>
                <a:tab pos="2397125" algn="ctr"/>
                <a:tab pos="2854325" algn="ctr"/>
                <a:tab pos="3311525" algn="l"/>
              </a:tabLst>
              <a:defRPr>
                <a:solidFill>
                  <a:schemeClr val="tx1"/>
                </a:solidFill>
                <a:latin typeface="Times"/>
              </a:defRPr>
            </a:lvl4pPr>
            <a:lvl5pPr marL="2057400" indent="-228600">
              <a:spcBef>
                <a:spcPct val="20000"/>
              </a:spcBef>
              <a:buChar char="»"/>
              <a:tabLst>
                <a:tab pos="346075" algn="l"/>
                <a:tab pos="1544638" algn="ctr"/>
                <a:tab pos="2397125" algn="ctr"/>
                <a:tab pos="2854325" algn="ctr"/>
                <a:tab pos="3311525" algn="l"/>
              </a:tabLst>
              <a:defRPr>
                <a:solidFill>
                  <a:schemeClr val="tx1"/>
                </a:solidFill>
                <a:latin typeface="Times"/>
              </a:defRPr>
            </a:lvl5pPr>
            <a:lvl6pPr marL="2514600" indent="-228600" fontAlgn="base">
              <a:spcBef>
                <a:spcPct val="20000"/>
              </a:spcBef>
              <a:spcAft>
                <a:spcPct val="0"/>
              </a:spcAft>
              <a:buChar char="»"/>
              <a:tabLst>
                <a:tab pos="346075" algn="l"/>
                <a:tab pos="1544638" algn="ctr"/>
                <a:tab pos="2397125" algn="ctr"/>
                <a:tab pos="2854325" algn="ctr"/>
                <a:tab pos="3311525" algn="l"/>
              </a:tabLst>
              <a:defRPr>
                <a:solidFill>
                  <a:schemeClr val="tx1"/>
                </a:solidFill>
                <a:latin typeface="Times"/>
              </a:defRPr>
            </a:lvl6pPr>
            <a:lvl7pPr marL="2971800" indent="-228600" fontAlgn="base">
              <a:spcBef>
                <a:spcPct val="20000"/>
              </a:spcBef>
              <a:spcAft>
                <a:spcPct val="0"/>
              </a:spcAft>
              <a:buChar char="»"/>
              <a:tabLst>
                <a:tab pos="346075" algn="l"/>
                <a:tab pos="1544638" algn="ctr"/>
                <a:tab pos="2397125" algn="ctr"/>
                <a:tab pos="2854325" algn="ctr"/>
                <a:tab pos="3311525" algn="l"/>
              </a:tabLst>
              <a:defRPr>
                <a:solidFill>
                  <a:schemeClr val="tx1"/>
                </a:solidFill>
                <a:latin typeface="Times"/>
              </a:defRPr>
            </a:lvl7pPr>
            <a:lvl8pPr marL="3429000" indent="-228600" fontAlgn="base">
              <a:spcBef>
                <a:spcPct val="20000"/>
              </a:spcBef>
              <a:spcAft>
                <a:spcPct val="0"/>
              </a:spcAft>
              <a:buChar char="»"/>
              <a:tabLst>
                <a:tab pos="346075" algn="l"/>
                <a:tab pos="1544638" algn="ctr"/>
                <a:tab pos="2397125" algn="ctr"/>
                <a:tab pos="2854325" algn="ctr"/>
                <a:tab pos="3311525" algn="l"/>
              </a:tabLst>
              <a:defRPr>
                <a:solidFill>
                  <a:schemeClr val="tx1"/>
                </a:solidFill>
                <a:latin typeface="Times"/>
              </a:defRPr>
            </a:lvl8pPr>
            <a:lvl9pPr marL="3886200" indent="-228600" fontAlgn="base">
              <a:spcBef>
                <a:spcPct val="20000"/>
              </a:spcBef>
              <a:spcAft>
                <a:spcPct val="0"/>
              </a:spcAft>
              <a:buChar char="»"/>
              <a:tabLst>
                <a:tab pos="346075" algn="l"/>
                <a:tab pos="1544638" algn="ctr"/>
                <a:tab pos="2397125" algn="ctr"/>
                <a:tab pos="2854325" algn="ctr"/>
                <a:tab pos="3311525" algn="l"/>
              </a:tabLst>
              <a:defRPr>
                <a:solidFill>
                  <a:schemeClr val="tx1"/>
                </a:solidFill>
                <a:latin typeface="Times"/>
              </a:defRPr>
            </a:lvl9pPr>
          </a:lstStyle>
          <a:p>
            <a:pPr eaLnBrk="1" hangingPunct="1">
              <a:buFontTx/>
              <a:buNone/>
            </a:pPr>
            <a:r>
              <a:rPr lang="en-US" altLang="en-US" dirty="0">
                <a:solidFill>
                  <a:schemeClr val="tx2"/>
                </a:solidFill>
              </a:rPr>
              <a:t>suppose today’s value is $100, one year late, the borrower will pay $110, so how to decide the yield to maturity?</a:t>
            </a:r>
          </a:p>
          <a:p>
            <a:pPr eaLnBrk="1" hangingPunct="1">
              <a:buFontTx/>
              <a:buNone/>
            </a:pPr>
            <a:r>
              <a:rPr lang="en-US" altLang="en-US" dirty="0"/>
              <a:t>	$100 = $110/(1 + </a:t>
            </a:r>
            <a:r>
              <a:rPr lang="en-US" altLang="en-US" i="1" dirty="0" err="1"/>
              <a:t>i</a:t>
            </a:r>
            <a:r>
              <a:rPr lang="en-US" altLang="en-US" dirty="0"/>
              <a:t>) </a:t>
            </a:r>
            <a:r>
              <a:rPr lang="en-US" altLang="en-US" dirty="0">
                <a:latin typeface="Symbol" pitchFamily="18" charset="2"/>
              </a:rPr>
              <a:t> </a:t>
            </a:r>
            <a:r>
              <a:rPr lang="en-US" altLang="en-US" i="1" dirty="0" err="1"/>
              <a:t>i</a:t>
            </a:r>
            <a:r>
              <a:rPr lang="en-US" altLang="en-US" dirty="0"/>
              <a:t> =0.10</a:t>
            </a:r>
          </a:p>
        </p:txBody>
      </p:sp>
      <p:sp>
        <p:nvSpPr>
          <p:cNvPr id="8" name="頁尾版面配置區 1"/>
          <p:cNvSpPr>
            <a:spLocks noGrp="1"/>
          </p:cNvSpPr>
          <p:nvPr>
            <p:ph type="ftr" sz="quarter" idx="11"/>
          </p:nvPr>
        </p:nvSpPr>
        <p:spPr>
          <a:xfrm>
            <a:off x="2952574" y="6417310"/>
            <a:ext cx="2465440" cy="365760"/>
          </a:xfrm>
        </p:spPr>
        <p:txBody>
          <a:bodyPr/>
          <a:lstStyle/>
          <a:p>
            <a:r>
              <a:rPr lang="en-US" altLang="zh-HK" dirty="0"/>
              <a:t>EF3333 Chapter 3</a:t>
            </a:r>
            <a:endParaRPr lang="zh-HK" altLang="en-US" dirty="0"/>
          </a:p>
        </p:txBody>
      </p:sp>
      <p:sp>
        <p:nvSpPr>
          <p:cNvPr id="9"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9</a:t>
            </a:fld>
            <a:endParaRPr lang="zh-HK" altLang="en-US" dirty="0"/>
          </a:p>
        </p:txBody>
      </p:sp>
    </p:spTree>
    <p:extLst>
      <p:ext uri="{BB962C8B-B14F-4D97-AF65-F5344CB8AC3E}">
        <p14:creationId xmlns:p14="http://schemas.microsoft.com/office/powerpoint/2010/main" val="36864781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原創">
  <a:themeElements>
    <a:clrScheme name="原創">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原創">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原創">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686</TotalTime>
  <Words>2672</Words>
  <Application>Microsoft Office PowerPoint</Application>
  <PresentationFormat>如螢幕大小 (4:3)</PresentationFormat>
  <Paragraphs>326</Paragraphs>
  <Slides>44</Slides>
  <Notes>5</Notes>
  <HiddenSlides>0</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2</vt:i4>
      </vt:variant>
      <vt:variant>
        <vt:lpstr>投影片標題</vt:lpstr>
      </vt:variant>
      <vt:variant>
        <vt:i4>44</vt:i4>
      </vt:variant>
    </vt:vector>
  </HeadingPairs>
  <TitlesOfParts>
    <vt:vector size="57" baseType="lpstr">
      <vt:lpstr>Arial</vt:lpstr>
      <vt:lpstr>Bookman Old Style</vt:lpstr>
      <vt:lpstr>Calibri</vt:lpstr>
      <vt:lpstr>Gill Sans MT</vt:lpstr>
      <vt:lpstr>Symbol</vt:lpstr>
      <vt:lpstr>Times</vt:lpstr>
      <vt:lpstr>Times New Roman</vt:lpstr>
      <vt:lpstr>Verdana</vt:lpstr>
      <vt:lpstr>Wingdings</vt:lpstr>
      <vt:lpstr>Wingdings 3</vt:lpstr>
      <vt:lpstr>原創</vt:lpstr>
      <vt:lpstr>Document</vt:lpstr>
      <vt:lpstr>Equation</vt:lpstr>
      <vt:lpstr>PowerPoint 簡報</vt:lpstr>
      <vt:lpstr>PowerPoint 簡報</vt:lpstr>
      <vt:lpstr>Chapter 3: What do Interest Rates Mean and What is Their Role in Valuation?</vt:lpstr>
      <vt:lpstr>Interest Rate Fundamentals</vt:lpstr>
      <vt:lpstr>Present Value</vt:lpstr>
      <vt:lpstr>PowerPoint 簡報</vt:lpstr>
      <vt:lpstr>Present Value Applications</vt:lpstr>
      <vt:lpstr>Several Measures of Interest Rates</vt:lpstr>
      <vt:lpstr>Yield to Maturity: Simple Loan</vt:lpstr>
      <vt:lpstr>Yield to Maturity: Fixed Payment Loans</vt:lpstr>
      <vt:lpstr>Yield to Maturity: Bonds</vt:lpstr>
      <vt:lpstr>Yield to Maturity: Bonds</vt:lpstr>
      <vt:lpstr>Relationship Between Price  and Yield to Maturity</vt:lpstr>
      <vt:lpstr>Other Measures of Interest Rates</vt:lpstr>
      <vt:lpstr>Other Measures of Interest Rates</vt:lpstr>
      <vt:lpstr>Global: Negative T-Bill Rates?  It Can Happen</vt:lpstr>
      <vt:lpstr>Chapter Outline</vt:lpstr>
      <vt:lpstr>Distinction Between Real  and Nominal Interest Rates</vt:lpstr>
      <vt:lpstr>Distinction Between Real  and Nominal Interest Rates (cont.)</vt:lpstr>
      <vt:lpstr>U.S. Real and Nominal  Interest Rates</vt:lpstr>
      <vt:lpstr>PowerPoint 簡報</vt:lpstr>
      <vt:lpstr>Inflation in Zimbabwe is more than 231,000,000% in 2008 </vt:lpstr>
      <vt:lpstr>PowerPoint 簡報</vt:lpstr>
      <vt:lpstr>Chapter Outline</vt:lpstr>
      <vt:lpstr>Distinction Between Interest Rates and Returns</vt:lpstr>
      <vt:lpstr>Key Facts about the Relationship Between Rates and Returns</vt:lpstr>
      <vt:lpstr>Maturity and the Volatility of Bond Returns</vt:lpstr>
      <vt:lpstr>Reinvestment Risk </vt:lpstr>
      <vt:lpstr>The Bond-Pricing Equation</vt:lpstr>
      <vt:lpstr>Exposure to risk</vt:lpstr>
      <vt:lpstr>Interest Rate Risk</vt:lpstr>
      <vt:lpstr>Interest Rate Risk</vt:lpstr>
      <vt:lpstr>Duration (Effective maturity)</vt:lpstr>
      <vt:lpstr>Duration</vt:lpstr>
      <vt:lpstr>PowerPoint 簡報</vt:lpstr>
      <vt:lpstr>PowerPoint 簡報</vt:lpstr>
      <vt:lpstr>Properties of Duration</vt:lpstr>
      <vt:lpstr>Key facts about duration</vt:lpstr>
      <vt:lpstr>Duration and Interest-Rate Risk</vt:lpstr>
      <vt:lpstr>Duration and  Interest-Rate Risk (cont.)</vt:lpstr>
      <vt:lpstr>Duration</vt:lpstr>
      <vt:lpstr>Duration of a Zero-Coupon Bond </vt:lpstr>
      <vt:lpstr>Duration of a Vanilla Bond </vt:lpstr>
      <vt:lpstr>Factors Affecting Duration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hwkot</dc:creator>
  <cp:lastModifiedBy>Mr. HO Wai Ho</cp:lastModifiedBy>
  <cp:revision>63</cp:revision>
  <cp:lastPrinted>2017-01-16T01:54:04Z</cp:lastPrinted>
  <dcterms:created xsi:type="dcterms:W3CDTF">2016-08-05T06:51:55Z</dcterms:created>
  <dcterms:modified xsi:type="dcterms:W3CDTF">2022-01-05T11:11:51Z</dcterms:modified>
</cp:coreProperties>
</file>